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commentAuthors.xml" ContentType="application/vnd.openxmlformats-officedocument.presentationml.commentAuthor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mp4"/>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5" r:id="rId5"/>
    <p:sldId id="276" r:id="rId6"/>
    <p:sldId id="271" r:id="rId7"/>
    <p:sldId id="277" r:id="rId8"/>
    <p:sldId id="274" r:id="rId9"/>
    <p:sldId id="259" r:id="rId10"/>
    <p:sldId id="260" r:id="rId11"/>
    <p:sldId id="272" r:id="rId12"/>
    <p:sldId id="261" r:id="rId13"/>
    <p:sldId id="278" r:id="rId14"/>
    <p:sldId id="263" r:id="rId15"/>
    <p:sldId id="264" r:id="rId16"/>
    <p:sldId id="265" r:id="rId17"/>
    <p:sldId id="266" r:id="rId18"/>
    <p:sldId id="267" r:id="rId19"/>
    <p:sldId id="268" r:id="rId20"/>
    <p:sldId id="269" r:id="rId21"/>
    <p:sldId id="27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ubhamsharma8474@gmail.com" initials="s" lastIdx="1" clrIdx="0">
    <p:extLst>
      <p:ext uri="{19B8F6BF-5375-455C-9EA6-DF929625EA0E}">
        <p15:presenceInfo xmlns:p15="http://schemas.microsoft.com/office/powerpoint/2012/main" xmlns="" userId="1805faacc94c790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987" autoAdjust="0"/>
    <p:restoredTop sz="94660"/>
  </p:normalViewPr>
  <p:slideViewPr>
    <p:cSldViewPr snapToGrid="0">
      <p:cViewPr varScale="1">
        <p:scale>
          <a:sx n="73" d="100"/>
          <a:sy n="73" d="100"/>
        </p:scale>
        <p:origin x="-570" y="-102"/>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jpeg>
</file>

<file path=ppt/media/image12.jpeg>
</file>

<file path=ppt/media/image2.jpeg>
</file>

<file path=ppt/media/image3.png>
</file>

<file path=ppt/media/image4.jpeg>
</file>

<file path=ppt/media/image5.pn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192CF6-149E-5FA0-7DEF-C1544F909E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0D593D74-FC3B-35AD-297D-B30A2AD8B1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7710327E-BB1F-3582-A298-AFAFCC4897A5}"/>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5" name="Footer Placeholder 4">
            <a:extLst>
              <a:ext uri="{FF2B5EF4-FFF2-40B4-BE49-F238E27FC236}">
                <a16:creationId xmlns:a16="http://schemas.microsoft.com/office/drawing/2014/main" xmlns="" id="{E89BE1E5-A3DD-BAC6-A6FB-B9AC6655BE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03A8DE6C-45D8-915B-2CA6-5991D1620141}"/>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3139580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49FFB5-292F-A440-0E2B-C293A295348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3EC3D183-2994-4406-B5D2-86D79719A0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A51EDB2C-402B-3BCE-7E3C-3EF464135517}"/>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5" name="Footer Placeholder 4">
            <a:extLst>
              <a:ext uri="{FF2B5EF4-FFF2-40B4-BE49-F238E27FC236}">
                <a16:creationId xmlns:a16="http://schemas.microsoft.com/office/drawing/2014/main" xmlns="" id="{CD093DA9-BA5B-C7B6-030E-770EFC2757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801A730C-5274-51EF-6645-D0DBB48E386E}"/>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41331184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B5391BF-D4D0-9213-3590-918ABF439A8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AA78C813-3D45-CDEB-A698-EC3FE02A0E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8DD21D30-0C21-A8E2-AE7D-7481113149F0}"/>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5" name="Footer Placeholder 4">
            <a:extLst>
              <a:ext uri="{FF2B5EF4-FFF2-40B4-BE49-F238E27FC236}">
                <a16:creationId xmlns:a16="http://schemas.microsoft.com/office/drawing/2014/main" xmlns="" id="{EE6277A2-B0C7-6293-D989-7A375ABCEF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CC933A6B-3F04-B0BC-729A-832A6C5DB686}"/>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2143089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FA0D07-999E-8EF4-FC21-01E707E6EC8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CC0C536-192B-6A88-40EF-5745E4A392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4C4BCD9F-158C-675C-6542-87F2D5B2244E}"/>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5" name="Footer Placeholder 4">
            <a:extLst>
              <a:ext uri="{FF2B5EF4-FFF2-40B4-BE49-F238E27FC236}">
                <a16:creationId xmlns:a16="http://schemas.microsoft.com/office/drawing/2014/main" xmlns="" id="{4F6FD941-EB56-0039-C126-DED10F0F08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934492D2-1771-D4CD-1ACE-12CD2EA399BA}"/>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624080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71779D9-C9C7-E6B0-E458-125661CFD9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0A5BAF82-28DA-E359-C973-EF803D7A6F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9E729DF2-BE90-66F8-D24A-DC49A2B2C0BF}"/>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5" name="Footer Placeholder 4">
            <a:extLst>
              <a:ext uri="{FF2B5EF4-FFF2-40B4-BE49-F238E27FC236}">
                <a16:creationId xmlns:a16="http://schemas.microsoft.com/office/drawing/2014/main" xmlns="" id="{4667C3AF-7D6D-B60E-D0C2-A9AC14F0BD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309AF44-E17A-8D57-1A86-6E97607B0734}"/>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3822243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B274532-AC53-4866-D3A7-8F8DE00C459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6BB99B1B-5B7E-FFBB-E1AB-F17E42E6581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11726152-F8F7-0694-C83E-6896182442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EEC29FCD-DB2C-E360-EA36-C7FE2DA64D91}"/>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6" name="Footer Placeholder 5">
            <a:extLst>
              <a:ext uri="{FF2B5EF4-FFF2-40B4-BE49-F238E27FC236}">
                <a16:creationId xmlns:a16="http://schemas.microsoft.com/office/drawing/2014/main" xmlns="" id="{10CD1AC1-6DEE-8E42-E81F-2131A24D960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05443A8F-68EE-DA64-2119-7EF27BD79EFB}"/>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3623508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8578B2-E232-C023-4A89-8EBC4935E51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FA36E7E7-89D0-7DE1-FF05-D7C30091F8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73D8ED69-795E-5078-CDE4-5A494CA553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5E75D874-7C04-5828-2FBC-B5C99513D2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50787142-0EBF-383D-4AA5-168612C4C1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B141F687-B928-1470-583F-49BB1003BFDC}"/>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8" name="Footer Placeholder 7">
            <a:extLst>
              <a:ext uri="{FF2B5EF4-FFF2-40B4-BE49-F238E27FC236}">
                <a16:creationId xmlns:a16="http://schemas.microsoft.com/office/drawing/2014/main" xmlns="" id="{28E717DB-59E5-FAD8-4257-9F1A338E9EB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497CEE49-455F-3362-A681-707208235BBE}"/>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3533798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BC72B52-0E5A-F140-4200-31813A6953E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F8AAB0C8-FD52-D7D9-B80D-B4655476C97A}"/>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4" name="Footer Placeholder 3">
            <a:extLst>
              <a:ext uri="{FF2B5EF4-FFF2-40B4-BE49-F238E27FC236}">
                <a16:creationId xmlns:a16="http://schemas.microsoft.com/office/drawing/2014/main" xmlns="" id="{811823D8-4825-8050-057F-B33FD6775F2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7FE6DE3A-95A9-CE9C-CA98-4BAC65F5C94A}"/>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1629853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69671BE-6C19-E813-BCEE-86109253126A}"/>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3" name="Footer Placeholder 2">
            <a:extLst>
              <a:ext uri="{FF2B5EF4-FFF2-40B4-BE49-F238E27FC236}">
                <a16:creationId xmlns:a16="http://schemas.microsoft.com/office/drawing/2014/main" xmlns="" id="{0E2BAE94-F78E-C426-EBF9-0EA0E4E3ADE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9E1E010D-CE07-0BF3-CA6D-5064CA5DC073}"/>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19990798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57C59D-7870-9497-8CC2-CA7063B00F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6600E357-AC1C-FE9D-CDC6-332BBA1E1F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2782734E-9DCC-500A-5028-BCEB01946F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EF987B7-947B-99FD-580B-A11F5B03033E}"/>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6" name="Footer Placeholder 5">
            <a:extLst>
              <a:ext uri="{FF2B5EF4-FFF2-40B4-BE49-F238E27FC236}">
                <a16:creationId xmlns:a16="http://schemas.microsoft.com/office/drawing/2014/main" xmlns="" id="{481794D2-9656-1B6B-CF41-6F67EC8EE1C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F670B053-3E0C-53DA-66F7-04D10C93AEE2}"/>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121279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DE4104-0A71-7EB8-448F-B605EC38E2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E56B9587-0628-74DD-5898-B8D4579B15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04F8181F-8FDA-638F-A1E9-8B621CF0DE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C6119AE3-A29E-15F9-0D04-6E601E1DA647}"/>
              </a:ext>
            </a:extLst>
          </p:cNvPr>
          <p:cNvSpPr>
            <a:spLocks noGrp="1"/>
          </p:cNvSpPr>
          <p:nvPr>
            <p:ph type="dt" sz="half" idx="10"/>
          </p:nvPr>
        </p:nvSpPr>
        <p:spPr/>
        <p:txBody>
          <a:bodyPr/>
          <a:lstStyle/>
          <a:p>
            <a:fld id="{AF590335-AE37-4FF8-9814-93C19AD847C1}" type="datetimeFigureOut">
              <a:rPr lang="en-IN" smtClean="0"/>
              <a:pPr/>
              <a:t>25-09-2022</a:t>
            </a:fld>
            <a:endParaRPr lang="en-IN"/>
          </a:p>
        </p:txBody>
      </p:sp>
      <p:sp>
        <p:nvSpPr>
          <p:cNvPr id="6" name="Footer Placeholder 5">
            <a:extLst>
              <a:ext uri="{FF2B5EF4-FFF2-40B4-BE49-F238E27FC236}">
                <a16:creationId xmlns:a16="http://schemas.microsoft.com/office/drawing/2014/main" xmlns="" id="{7BBD0D99-374F-884E-0990-339EA3E9CE8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D819F117-B838-AB4D-CE25-55B02993EBC9}"/>
              </a:ext>
            </a:extLst>
          </p:cNvPr>
          <p:cNvSpPr>
            <a:spLocks noGrp="1"/>
          </p:cNvSpPr>
          <p:nvPr>
            <p:ph type="sldNum" sz="quarter" idx="12"/>
          </p:nvPr>
        </p:nvSpPr>
        <p:spPr/>
        <p:txBody>
          <a:body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129370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A6032957-AED1-D88A-B614-EC8B3BF0AE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1351D774-7F90-9A4E-7A76-D5B6024124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68D24612-EBA3-5125-E7E2-FEE28E9AFA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590335-AE37-4FF8-9814-93C19AD847C1}" type="datetimeFigureOut">
              <a:rPr lang="en-IN" smtClean="0"/>
              <a:pPr/>
              <a:t>25-09-2022</a:t>
            </a:fld>
            <a:endParaRPr lang="en-IN"/>
          </a:p>
        </p:txBody>
      </p:sp>
      <p:sp>
        <p:nvSpPr>
          <p:cNvPr id="5" name="Footer Placeholder 4">
            <a:extLst>
              <a:ext uri="{FF2B5EF4-FFF2-40B4-BE49-F238E27FC236}">
                <a16:creationId xmlns:a16="http://schemas.microsoft.com/office/drawing/2014/main" xmlns="" id="{72B865B1-8020-4AA3-D346-FA1493C781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ED4DFDB0-5937-06DF-E675-86DB0E9D06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F4E430-5DEF-433A-9B37-BC3D5D89A449}" type="slidenum">
              <a:rPr lang="en-IN" smtClean="0"/>
              <a:pPr/>
              <a:t>‹#›</a:t>
            </a:fld>
            <a:endParaRPr lang="en-IN"/>
          </a:p>
        </p:txBody>
      </p:sp>
    </p:spTree>
    <p:extLst>
      <p:ext uri="{BB962C8B-B14F-4D97-AF65-F5344CB8AC3E}">
        <p14:creationId xmlns:p14="http://schemas.microsoft.com/office/powerpoint/2010/main" xmlns="" val="3169471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pikist.com/free-photo-sbevc" TargetMode="External"/><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slideLayout" Target="../slideLayouts/slideLayout9.xml"/><Relationship Id="rId1" Type="http://schemas.openxmlformats.org/officeDocument/2006/relationships/video" Target="NULL" TargetMode="Externa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ralphsmeatcompany.com.au/2021/03/reasons-to-have-precision-farming-technology.html"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8E95D2-E8CB-E01F-DC05-62BF3A323CC1}"/>
              </a:ext>
            </a:extLst>
          </p:cNvPr>
          <p:cNvSpPr>
            <a:spLocks noGrp="1"/>
          </p:cNvSpPr>
          <p:nvPr>
            <p:ph type="ctrTitle"/>
          </p:nvPr>
        </p:nvSpPr>
        <p:spPr>
          <a:xfrm>
            <a:off x="0" y="0"/>
            <a:ext cx="12192000" cy="2096655"/>
          </a:xfrm>
        </p:spPr>
        <p:style>
          <a:lnRef idx="3">
            <a:schemeClr val="lt1"/>
          </a:lnRef>
          <a:fillRef idx="1">
            <a:schemeClr val="accent6"/>
          </a:fillRef>
          <a:effectRef idx="1">
            <a:schemeClr val="accent6"/>
          </a:effectRef>
          <a:fontRef idx="minor">
            <a:schemeClr val="lt1"/>
          </a:fontRef>
        </p:style>
        <p:txBody>
          <a:bodyPr anchor="ctr"/>
          <a:lstStyle/>
          <a:p>
            <a:r>
              <a:rPr lang="en-IN" dirty="0">
                <a:latin typeface="Algerian" panose="04020705040A02060702" pitchFamily="82" charset="0"/>
              </a:rPr>
              <a:t>INTRODUCTION  </a:t>
            </a:r>
          </a:p>
        </p:txBody>
      </p:sp>
      <p:sp>
        <p:nvSpPr>
          <p:cNvPr id="3" name="Subtitle 2">
            <a:extLst>
              <a:ext uri="{FF2B5EF4-FFF2-40B4-BE49-F238E27FC236}">
                <a16:creationId xmlns:a16="http://schemas.microsoft.com/office/drawing/2014/main" xmlns="" id="{914FF435-ED27-8EEE-5EE0-DDB0C8B2DEA7}"/>
              </a:ext>
            </a:extLst>
          </p:cNvPr>
          <p:cNvSpPr>
            <a:spLocks noGrp="1"/>
          </p:cNvSpPr>
          <p:nvPr>
            <p:ph type="subTitle" idx="1"/>
          </p:nvPr>
        </p:nvSpPr>
        <p:spPr>
          <a:xfrm>
            <a:off x="0" y="2096655"/>
            <a:ext cx="12284364" cy="4761345"/>
          </a:xfrm>
        </p:spPr>
        <p:style>
          <a:lnRef idx="1">
            <a:schemeClr val="accent6"/>
          </a:lnRef>
          <a:fillRef idx="2">
            <a:schemeClr val="accent6"/>
          </a:fillRef>
          <a:effectRef idx="1">
            <a:schemeClr val="accent6"/>
          </a:effectRef>
          <a:fontRef idx="minor">
            <a:schemeClr val="dk1"/>
          </a:fontRef>
        </p:style>
        <p:txBody>
          <a:bodyPr>
            <a:normAutofit/>
          </a:bodyPr>
          <a:lstStyle/>
          <a:p>
            <a:pPr algn="l"/>
            <a:r>
              <a:rPr lang="en-IN" dirty="0"/>
              <a:t>  </a:t>
            </a:r>
            <a:r>
              <a:rPr lang="en-IN" dirty="0" smtClean="0"/>
              <a:t>              </a:t>
            </a:r>
            <a:r>
              <a:rPr lang="en-IN" sz="4000" dirty="0" smtClean="0">
                <a:latin typeface="Algerian" panose="04020705040A02060702" pitchFamily="82" charset="0"/>
              </a:rPr>
              <a:t>TEAM NAME            -- TEAM ILLUSION</a:t>
            </a:r>
          </a:p>
          <a:p>
            <a:pPr algn="l"/>
            <a:r>
              <a:rPr lang="en-IN" sz="4000" dirty="0" smtClean="0">
                <a:latin typeface="Algerian" panose="04020705040A02060702" pitchFamily="82" charset="0"/>
              </a:rPr>
              <a:t>      TEAM LEADER      --  ANKUSH KUMAR KOTHIYAL </a:t>
            </a:r>
          </a:p>
          <a:p>
            <a:pPr algn="l"/>
            <a:r>
              <a:rPr lang="en-IN" sz="4000" dirty="0" smtClean="0">
                <a:latin typeface="Algerian" panose="04020705040A02060702" pitchFamily="82" charset="0"/>
              </a:rPr>
              <a:t>      TEAM MEMBER        -- SHUBHAM PAREEK </a:t>
            </a:r>
          </a:p>
          <a:p>
            <a:pPr algn="l"/>
            <a:r>
              <a:rPr lang="en-IN" sz="4000" dirty="0" smtClean="0">
                <a:latin typeface="Algerian" panose="04020705040A02060702" pitchFamily="82" charset="0"/>
              </a:rPr>
              <a:t>      PROJECT NAME          --  SMART FARMING </a:t>
            </a:r>
            <a:endParaRPr lang="en-IN" sz="4000" dirty="0">
              <a:latin typeface="Algerian" panose="04020705040A02060702" pitchFamily="82" charset="0"/>
            </a:endParaRPr>
          </a:p>
        </p:txBody>
      </p:sp>
    </p:spTree>
    <p:extLst>
      <p:ext uri="{BB962C8B-B14F-4D97-AF65-F5344CB8AC3E}">
        <p14:creationId xmlns:p14="http://schemas.microsoft.com/office/powerpoint/2010/main" xmlns="" val="42267158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194CDDD-C933-44C4-6A2C-001A6038B633}"/>
              </a:ext>
            </a:extLst>
          </p:cNvPr>
          <p:cNvSpPr>
            <a:spLocks noGrp="1"/>
          </p:cNvSpPr>
          <p:nvPr>
            <p:ph type="title"/>
          </p:nvPr>
        </p:nvSpPr>
        <p:spPr>
          <a:xfrm>
            <a:off x="839788" y="441016"/>
            <a:ext cx="9299532" cy="1600200"/>
          </a:xfrm>
        </p:spPr>
        <p:style>
          <a:lnRef idx="3">
            <a:schemeClr val="lt1"/>
          </a:lnRef>
          <a:fillRef idx="1">
            <a:schemeClr val="accent6"/>
          </a:fillRef>
          <a:effectRef idx="1">
            <a:schemeClr val="accent6"/>
          </a:effectRef>
          <a:fontRef idx="minor">
            <a:schemeClr val="lt1"/>
          </a:fontRef>
        </p:style>
        <p:txBody>
          <a:bodyPr/>
          <a:lstStyle/>
          <a:p>
            <a:pPr algn="just"/>
            <a:r>
              <a:rPr lang="en-IN" u="sng" dirty="0">
                <a:ln w="0"/>
                <a:solidFill>
                  <a:schemeClr val="tx1"/>
                </a:solidFill>
                <a:effectLst>
                  <a:outerShdw blurRad="38100" dist="19050" dir="2700000" algn="tl" rotWithShape="0">
                    <a:schemeClr val="dk1">
                      <a:alpha val="40000"/>
                    </a:schemeClr>
                  </a:outerShdw>
                </a:effectLst>
              </a:rPr>
              <a:t>             </a:t>
            </a:r>
            <a:endParaRPr lang="en-IN" u="sng" dirty="0">
              <a:ln w="0"/>
              <a:solidFill>
                <a:schemeClr val="tx1"/>
              </a:solidFill>
              <a:effectLst>
                <a:outerShdw blurRad="38100" dist="19050" dir="2700000" algn="tl" rotWithShape="0">
                  <a:schemeClr val="dk1">
                    <a:alpha val="40000"/>
                  </a:schemeClr>
                </a:outerShdw>
              </a:effectLst>
              <a:latin typeface="Bahnschrift SemiBold Condensed" panose="020B0502040204020203" pitchFamily="34" charset="0"/>
            </a:endParaRPr>
          </a:p>
        </p:txBody>
      </p:sp>
      <p:pic>
        <p:nvPicPr>
          <p:cNvPr id="6" name="Picture Placeholder 5">
            <a:extLst>
              <a:ext uri="{FF2B5EF4-FFF2-40B4-BE49-F238E27FC236}">
                <a16:creationId xmlns:a16="http://schemas.microsoft.com/office/drawing/2014/main" xmlns="" id="{24024EF6-9A4F-4727-7843-13A882E49880}"/>
              </a:ext>
            </a:extLst>
          </p:cNvPr>
          <p:cNvPicPr>
            <a:picLocks noGrp="1" noChangeAspect="1"/>
          </p:cNvPicPr>
          <p:nvPr>
            <p:ph type="pic" idx="1"/>
          </p:nvPr>
        </p:nvPicPr>
        <p:blipFill>
          <a:blip r:embed="rId2">
            <a:extLst>
              <a:ext uri="{28A0092B-C50C-407E-A947-70E740481C1C}">
                <a14:useLocalDpi xmlns:a14="http://schemas.microsoft.com/office/drawing/2010/main" xmlns="" val="0"/>
              </a:ext>
              <a:ext uri="{837473B0-CC2E-450A-ABE3-18F120FF3D39}">
                <a1611:picAttrSrcUrl xmlns:a1611="http://schemas.microsoft.com/office/drawing/2016/11/main" xmlns="" r:id="rId3"/>
              </a:ext>
            </a:extLst>
          </a:blip>
          <a:srcRect t="4346" b="4346"/>
          <a:stretch>
            <a:fillRect/>
          </a:stretch>
        </p:blipFill>
        <p:spPr>
          <a:xfrm>
            <a:off x="4636736" y="2041525"/>
            <a:ext cx="5502584" cy="3811588"/>
          </a:xfrm>
        </p:spPr>
      </p:pic>
      <p:sp>
        <p:nvSpPr>
          <p:cNvPr id="3" name="Content Placeholder 2">
            <a:extLst>
              <a:ext uri="{FF2B5EF4-FFF2-40B4-BE49-F238E27FC236}">
                <a16:creationId xmlns:a16="http://schemas.microsoft.com/office/drawing/2014/main" xmlns="" id="{3B28293C-327A-2718-824F-B773D7157F1F}"/>
              </a:ext>
            </a:extLst>
          </p:cNvPr>
          <p:cNvSpPr>
            <a:spLocks noGrp="1"/>
          </p:cNvSpPr>
          <p:nvPr>
            <p:ph type="body" sz="half" idx="2"/>
          </p:nvPr>
        </p:nvSpPr>
        <p:spPr>
          <a:xfrm>
            <a:off x="839788" y="2057400"/>
            <a:ext cx="4343400" cy="3811588"/>
          </a:xfrm>
        </p:spPr>
        <p:style>
          <a:lnRef idx="1">
            <a:schemeClr val="accent6"/>
          </a:lnRef>
          <a:fillRef idx="2">
            <a:schemeClr val="accent6"/>
          </a:fillRef>
          <a:effectRef idx="1">
            <a:schemeClr val="accent6"/>
          </a:effectRef>
          <a:fontRef idx="minor">
            <a:schemeClr val="dk1"/>
          </a:fontRef>
        </p:style>
        <p:txBody>
          <a:bodyPr/>
          <a:lstStyle/>
          <a:p>
            <a:pPr marL="0" indent="0">
              <a:buNone/>
            </a:pPr>
            <a:r>
              <a:rPr lang="en-IN" dirty="0"/>
              <a:t> </a:t>
            </a:r>
          </a:p>
          <a:p>
            <a:pPr>
              <a:buFont typeface="Wingdings" panose="05000000000000000000" pitchFamily="2" charset="2"/>
              <a:buChar char="Ø"/>
            </a:pPr>
            <a:endParaRPr lang="en-IN" sz="2400" dirty="0"/>
          </a:p>
          <a:p>
            <a:pPr marL="342900" indent="-342900">
              <a:buFont typeface="Wingdings" panose="05000000000000000000" pitchFamily="2" charset="2"/>
              <a:buChar char="Ø"/>
            </a:pPr>
            <a:r>
              <a:rPr lang="en-IN" sz="2400" dirty="0"/>
              <a:t> To detect Boundaries .</a:t>
            </a:r>
          </a:p>
          <a:p>
            <a:pPr>
              <a:buFont typeface="Wingdings" panose="05000000000000000000" pitchFamily="2" charset="2"/>
              <a:buChar char="Ø"/>
            </a:pPr>
            <a:r>
              <a:rPr lang="en-IN" sz="2400" dirty="0"/>
              <a:t>  Sprinkling pesticides.</a:t>
            </a:r>
          </a:p>
          <a:p>
            <a:pPr>
              <a:buFont typeface="Wingdings" panose="05000000000000000000" pitchFamily="2" charset="2"/>
              <a:buChar char="Ø"/>
            </a:pPr>
            <a:r>
              <a:rPr lang="en-IN" sz="2400" dirty="0"/>
              <a:t>  Detection of harmed crops.</a:t>
            </a:r>
          </a:p>
          <a:p>
            <a:endParaRPr lang="en-IN" sz="2400" dirty="0"/>
          </a:p>
        </p:txBody>
      </p:sp>
      <p:sp>
        <p:nvSpPr>
          <p:cNvPr id="7" name="Rectangle 6">
            <a:extLst>
              <a:ext uri="{FF2B5EF4-FFF2-40B4-BE49-F238E27FC236}">
                <a16:creationId xmlns:a16="http://schemas.microsoft.com/office/drawing/2014/main" xmlns="" id="{469594C3-FCCE-DBB8-3E98-EF97FB3DFEFD}"/>
              </a:ext>
            </a:extLst>
          </p:cNvPr>
          <p:cNvSpPr/>
          <p:nvPr/>
        </p:nvSpPr>
        <p:spPr>
          <a:xfrm>
            <a:off x="3003396" y="825388"/>
            <a:ext cx="4013649" cy="655455"/>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6000" dirty="0">
                <a:latin typeface="Algerian" panose="04020705040A02060702" pitchFamily="82" charset="0"/>
              </a:rPr>
              <a:t>DRONE</a:t>
            </a:r>
          </a:p>
        </p:txBody>
      </p:sp>
    </p:spTree>
    <p:extLst>
      <p:ext uri="{BB962C8B-B14F-4D97-AF65-F5344CB8AC3E}">
        <p14:creationId xmlns:p14="http://schemas.microsoft.com/office/powerpoint/2010/main" xmlns="" val="19066587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38812A0-5533-DB90-A086-FC739FE2E82F}"/>
              </a:ext>
            </a:extLst>
          </p:cNvPr>
          <p:cNvSpPr>
            <a:spLocks noGrp="1"/>
          </p:cNvSpPr>
          <p:nvPr>
            <p:ph type="title"/>
          </p:nvPr>
        </p:nvSpPr>
        <p:spPr>
          <a:xfrm>
            <a:off x="838200" y="218485"/>
            <a:ext cx="10927618" cy="1213805"/>
          </a:xfrm>
        </p:spPr>
        <p:style>
          <a:lnRef idx="3">
            <a:schemeClr val="lt1"/>
          </a:lnRef>
          <a:fillRef idx="1">
            <a:schemeClr val="accent6"/>
          </a:fillRef>
          <a:effectRef idx="1">
            <a:schemeClr val="accent6"/>
          </a:effectRef>
          <a:fontRef idx="minor">
            <a:schemeClr val="lt1"/>
          </a:fontRef>
        </p:style>
        <p:txBody>
          <a:bodyPr/>
          <a:lstStyle/>
          <a:p>
            <a:r>
              <a:rPr lang="en-IN" dirty="0"/>
              <a:t>                                </a:t>
            </a:r>
            <a:r>
              <a:rPr lang="en-IN" b="1" dirty="0">
                <a:latin typeface="Algerian" panose="04020705040A02060702" pitchFamily="82" charset="0"/>
              </a:rPr>
              <a:t>drone</a:t>
            </a:r>
            <a:r>
              <a:rPr lang="en-IN" dirty="0"/>
              <a:t>  </a:t>
            </a:r>
          </a:p>
        </p:txBody>
      </p:sp>
      <p:sp>
        <p:nvSpPr>
          <p:cNvPr id="3" name="Content Placeholder 2">
            <a:extLst>
              <a:ext uri="{FF2B5EF4-FFF2-40B4-BE49-F238E27FC236}">
                <a16:creationId xmlns:a16="http://schemas.microsoft.com/office/drawing/2014/main" xmlns="" id="{9C064835-C74F-0D9D-B9CD-50E0F29A2074}"/>
              </a:ext>
            </a:extLst>
          </p:cNvPr>
          <p:cNvSpPr>
            <a:spLocks noGrp="1"/>
          </p:cNvSpPr>
          <p:nvPr>
            <p:ph idx="1"/>
          </p:nvPr>
        </p:nvSpPr>
        <p:spPr>
          <a:xfrm>
            <a:off x="838199" y="1432290"/>
            <a:ext cx="10927619" cy="4744673"/>
          </a:xfrm>
        </p:spPr>
        <p:style>
          <a:lnRef idx="1">
            <a:schemeClr val="accent6"/>
          </a:lnRef>
          <a:fillRef idx="2">
            <a:schemeClr val="accent6"/>
          </a:fillRef>
          <a:effectRef idx="1">
            <a:schemeClr val="accent6"/>
          </a:effectRef>
          <a:fontRef idx="minor">
            <a:schemeClr val="dk1"/>
          </a:fontRef>
        </p:style>
        <p:txBody>
          <a:bodyPr>
            <a:normAutofit fontScale="92500" lnSpcReduction="20000"/>
          </a:bodyPr>
          <a:lstStyle/>
          <a:p>
            <a:pPr marL="0" indent="0">
              <a:buNone/>
            </a:pPr>
            <a:endParaRPr lang="en-US" dirty="0"/>
          </a:p>
          <a:p>
            <a:pPr marL="0" indent="0">
              <a:buNone/>
            </a:pPr>
            <a:r>
              <a:rPr lang="en-US" dirty="0"/>
              <a:t>            </a:t>
            </a:r>
            <a:r>
              <a:rPr lang="en-IN" sz="5200" dirty="0">
                <a:latin typeface="Bahnschrift SemiBold" panose="020B0502040204020203" pitchFamily="34" charset="0"/>
              </a:rPr>
              <a:t>Working of drone using camera :</a:t>
            </a:r>
            <a:endParaRPr lang="en-US" sz="5200" dirty="0">
              <a:latin typeface="Bahnschrift SemiBold" panose="020B0502040204020203" pitchFamily="34" charset="0"/>
            </a:endParaRPr>
          </a:p>
          <a:p>
            <a:pPr marL="0" indent="0">
              <a:buNone/>
            </a:pPr>
            <a:endParaRPr lang="en-US" dirty="0"/>
          </a:p>
          <a:p>
            <a:r>
              <a:rPr lang="en-US" dirty="0"/>
              <a:t>   Whole drone working is Artificial intelligence and Machine learning based.</a:t>
            </a:r>
          </a:p>
          <a:p>
            <a:r>
              <a:rPr lang="en-US" dirty="0"/>
              <a:t>   Camera is used to detect boundaries of the field and to check if there            </a:t>
            </a:r>
          </a:p>
          <a:p>
            <a:pPr marL="0" indent="0">
              <a:buNone/>
            </a:pPr>
            <a:r>
              <a:rPr lang="en-US" dirty="0"/>
              <a:t>            is need to spray pesticides after seeing the whole crop.</a:t>
            </a:r>
          </a:p>
          <a:p>
            <a:r>
              <a:rPr lang="en-US" dirty="0"/>
              <a:t>   Harmed crops will be detected by image recognition with machine learning </a:t>
            </a:r>
          </a:p>
          <a:p>
            <a:pPr marL="0" indent="0">
              <a:buNone/>
            </a:pPr>
            <a:r>
              <a:rPr lang="en-US" dirty="0"/>
              <a:t>       and  when you give command to the drone to spray pesticides over the    </a:t>
            </a:r>
          </a:p>
          <a:p>
            <a:pPr marL="0" indent="0">
              <a:buNone/>
            </a:pPr>
            <a:r>
              <a:rPr lang="en-US" dirty="0"/>
              <a:t>         field using app ,drone will start spraying pesticides.		</a:t>
            </a:r>
          </a:p>
          <a:p>
            <a:r>
              <a:rPr lang="en-US" dirty="0"/>
              <a:t>   When the spraying is done ,drone automatically stop spraying </a:t>
            </a:r>
          </a:p>
          <a:p>
            <a:pPr marL="0" indent="0">
              <a:buNone/>
            </a:pPr>
            <a:r>
              <a:rPr lang="en-US" dirty="0"/>
              <a:t>            pesticides and drone will back to it's initial position.</a:t>
            </a:r>
            <a:endParaRPr lang="en-IN" dirty="0"/>
          </a:p>
        </p:txBody>
      </p:sp>
    </p:spTree>
    <p:extLst>
      <p:ext uri="{BB962C8B-B14F-4D97-AF65-F5344CB8AC3E}">
        <p14:creationId xmlns:p14="http://schemas.microsoft.com/office/powerpoint/2010/main" xmlns="" val="29293394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A8E072-7F8B-15FA-C3FC-B780DFD0C98B}"/>
              </a:ext>
            </a:extLst>
          </p:cNvPr>
          <p:cNvSpPr>
            <a:spLocks noGrp="1"/>
          </p:cNvSpPr>
          <p:nvPr>
            <p:ph type="title"/>
          </p:nvPr>
        </p:nvSpPr>
        <p:spPr>
          <a:xfrm>
            <a:off x="839788" y="420785"/>
            <a:ext cx="10345668" cy="1577947"/>
          </a:xfrm>
        </p:spPr>
        <p:style>
          <a:lnRef idx="3">
            <a:schemeClr val="lt1"/>
          </a:lnRef>
          <a:fillRef idx="1">
            <a:schemeClr val="accent6"/>
          </a:fillRef>
          <a:effectRef idx="1">
            <a:schemeClr val="accent6"/>
          </a:effectRef>
          <a:fontRef idx="minor">
            <a:schemeClr val="lt1"/>
          </a:fontRef>
        </p:style>
        <p:txBody>
          <a:bodyPr anchor="ctr">
            <a:normAutofit/>
          </a:bodyPr>
          <a:lstStyle/>
          <a:p>
            <a:pPr algn="ctr">
              <a:lnSpc>
                <a:spcPct val="150000"/>
              </a:lnSpc>
            </a:pPr>
            <a:r>
              <a:rPr lang="en-IN" sz="4400" dirty="0" err="1" smtClean="0">
                <a:effectLst>
                  <a:outerShdw blurRad="38100" dist="38100" dir="2700000" algn="tl">
                    <a:srgbClr val="000000">
                      <a:alpha val="43137"/>
                    </a:srgbClr>
                  </a:outerShdw>
                </a:effectLst>
                <a:latin typeface="Algerian" panose="04020705040A02060702" pitchFamily="82" charset="0"/>
              </a:rPr>
              <a:t>krishiTech</a:t>
            </a:r>
            <a:r>
              <a:rPr lang="en-IN" sz="4400" dirty="0" smtClean="0">
                <a:effectLst>
                  <a:outerShdw blurRad="38100" dist="38100" dir="2700000" algn="tl">
                    <a:srgbClr val="000000">
                      <a:alpha val="43137"/>
                    </a:srgbClr>
                  </a:outerShdw>
                </a:effectLst>
                <a:latin typeface="Algerian" panose="04020705040A02060702" pitchFamily="82" charset="0"/>
              </a:rPr>
              <a:t> app </a:t>
            </a:r>
            <a:endParaRPr lang="en-IN" sz="4400" dirty="0">
              <a:effectLst>
                <a:outerShdw blurRad="38100" dist="38100" dir="2700000" algn="tl">
                  <a:srgbClr val="000000">
                    <a:alpha val="43137"/>
                  </a:srgbClr>
                </a:outerShdw>
              </a:effectLst>
              <a:latin typeface="Algerian" panose="04020705040A02060702" pitchFamily="82" charset="0"/>
            </a:endParaRPr>
          </a:p>
        </p:txBody>
      </p:sp>
      <p:sp>
        <p:nvSpPr>
          <p:cNvPr id="4" name="Text Placeholder 3">
            <a:extLst>
              <a:ext uri="{FF2B5EF4-FFF2-40B4-BE49-F238E27FC236}">
                <a16:creationId xmlns:a16="http://schemas.microsoft.com/office/drawing/2014/main" xmlns="" id="{9DF2E371-7B53-3F3F-D455-79D5823819D0}"/>
              </a:ext>
            </a:extLst>
          </p:cNvPr>
          <p:cNvSpPr>
            <a:spLocks noGrp="1"/>
          </p:cNvSpPr>
          <p:nvPr>
            <p:ph type="body" sz="half" idx="2"/>
          </p:nvPr>
        </p:nvSpPr>
        <p:spPr>
          <a:xfrm>
            <a:off x="839789" y="1895558"/>
            <a:ext cx="10345667" cy="4115117"/>
          </a:xfrm>
        </p:spPr>
        <p:style>
          <a:lnRef idx="1">
            <a:schemeClr val="accent6"/>
          </a:lnRef>
          <a:fillRef idx="2">
            <a:schemeClr val="accent6"/>
          </a:fillRef>
          <a:effectRef idx="1">
            <a:schemeClr val="accent6"/>
          </a:effectRef>
          <a:fontRef idx="minor">
            <a:schemeClr val="dk1"/>
          </a:fontRef>
        </p:style>
        <p:txBody>
          <a:bodyPr>
            <a:normAutofit/>
          </a:bodyPr>
          <a:lstStyle/>
          <a:p>
            <a:endParaRPr lang="en-IN" sz="2400" dirty="0"/>
          </a:p>
          <a:p>
            <a:r>
              <a:rPr lang="en-IN" dirty="0"/>
              <a:t>                         </a:t>
            </a:r>
          </a:p>
          <a:p>
            <a:pPr marL="285750" indent="-285750">
              <a:buFont typeface="Wingdings" panose="05000000000000000000" pitchFamily="2" charset="2"/>
              <a:buChar char="q"/>
            </a:pPr>
            <a:r>
              <a:rPr lang="en-IN" sz="2400" dirty="0"/>
              <a:t> All processes are controlled by this app :-</a:t>
            </a:r>
          </a:p>
          <a:p>
            <a:pPr marL="342900" indent="-342900">
              <a:buFont typeface="Wingdings" panose="05000000000000000000" pitchFamily="2" charset="2"/>
              <a:buChar char="Ø"/>
            </a:pPr>
            <a:r>
              <a:rPr lang="en-IN" sz="2400" dirty="0"/>
              <a:t> To show the weather condition of that location.</a:t>
            </a:r>
          </a:p>
          <a:p>
            <a:pPr marL="342900" indent="-342900">
              <a:buFont typeface="Wingdings" panose="05000000000000000000" pitchFamily="2" charset="2"/>
              <a:buChar char="Ø"/>
            </a:pPr>
            <a:r>
              <a:rPr lang="en-IN" sz="2400" dirty="0"/>
              <a:t> To give the commands for the sprinkling pesticides.</a:t>
            </a:r>
          </a:p>
          <a:p>
            <a:pPr marL="342900" indent="-342900">
              <a:buFont typeface="Wingdings" panose="05000000000000000000" pitchFamily="2" charset="2"/>
              <a:buChar char="Ø"/>
            </a:pPr>
            <a:r>
              <a:rPr lang="en-IN" sz="2400" dirty="0"/>
              <a:t> To give the commands for the seed inserter machine(automated machine).     </a:t>
            </a:r>
          </a:p>
          <a:p>
            <a:endParaRPr lang="en-IN" sz="2400" dirty="0"/>
          </a:p>
          <a:p>
            <a:pPr marL="285750" indent="-285750">
              <a:buFont typeface="Wingdings" panose="05000000000000000000" pitchFamily="2" charset="2"/>
              <a:buChar char="q"/>
            </a:pPr>
            <a:endParaRPr lang="en-IN" dirty="0"/>
          </a:p>
          <a:p>
            <a:endParaRPr lang="en-IN" dirty="0"/>
          </a:p>
          <a:p>
            <a:r>
              <a:rPr lang="en-IN" dirty="0"/>
              <a:t>    </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endParaRPr lang="en-IN" dirty="0"/>
          </a:p>
        </p:txBody>
      </p:sp>
    </p:spTree>
    <p:extLst>
      <p:ext uri="{BB962C8B-B14F-4D97-AF65-F5344CB8AC3E}">
        <p14:creationId xmlns:p14="http://schemas.microsoft.com/office/powerpoint/2010/main" xmlns="" val="36362718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119510"/>
            <a:ext cx="12192000" cy="923330"/>
          </a:xfrm>
          <a:prstGeom prst="rect">
            <a:avLst/>
          </a:prstGeom>
          <a:solidFill>
            <a:schemeClr val="accent6">
              <a:lumMod val="75000"/>
            </a:schemeClr>
          </a:solidFill>
        </p:spPr>
        <p:txBody>
          <a:bodyPr wrap="square" lIns="91440" tIns="45720" rIns="91440" bIns="45720">
            <a:spAutoFit/>
          </a:bodyPr>
          <a:lstStyle/>
          <a:p>
            <a:pPr algn="ctr"/>
            <a:r>
              <a:rPr lang="en-US" sz="5400" dirty="0" smtClean="0">
                <a:ln w="0"/>
                <a:solidFill>
                  <a:schemeClr val="bg1"/>
                </a:solidFill>
                <a:effectLst>
                  <a:outerShdw blurRad="38100" dist="25400" dir="5400000" algn="ctr" rotWithShape="0">
                    <a:srgbClr val="6E747A">
                      <a:alpha val="43000"/>
                    </a:srgbClr>
                  </a:outerShdw>
                </a:effectLst>
              </a:rPr>
              <a:t>KRISHITECH</a:t>
            </a:r>
            <a:r>
              <a:rPr lang="en-US" sz="5400" b="1" dirty="0" smtClean="0">
                <a:ln w="22225">
                  <a:solidFill>
                    <a:schemeClr val="accent2"/>
                  </a:solidFill>
                  <a:prstDash val="solid"/>
                </a:ln>
                <a:solidFill>
                  <a:schemeClr val="accent2">
                    <a:lumMod val="40000"/>
                    <a:lumOff val="60000"/>
                  </a:schemeClr>
                </a:solidFill>
              </a:rPr>
              <a:t> WORKING</a:t>
            </a:r>
            <a:endParaRPr lang="en-US" sz="5400" b="1" cap="none" spc="0" dirty="0">
              <a:ln w="22225">
                <a:solidFill>
                  <a:schemeClr val="accent2"/>
                </a:solidFill>
                <a:prstDash val="solid"/>
              </a:ln>
              <a:solidFill>
                <a:schemeClr val="accent2">
                  <a:lumMod val="40000"/>
                  <a:lumOff val="60000"/>
                </a:schemeClr>
              </a:solidFill>
              <a:effectLst/>
            </a:endParaRPr>
          </a:p>
        </p:txBody>
      </p:sp>
      <p:pic>
        <p:nvPicPr>
          <p:cNvPr id="6" name="WhatsApp Video 2022-09-25 at 2.36.23 PM">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a:stretch>
            <a:fillRect/>
          </a:stretch>
        </p:blipFill>
        <p:spPr>
          <a:xfrm>
            <a:off x="4304145" y="1293091"/>
            <a:ext cx="2567710" cy="4858327"/>
          </a:xfrm>
          <a:prstGeom prst="rect">
            <a:avLst/>
          </a:prstGeom>
        </p:spPr>
      </p:pic>
    </p:spTree>
    <p:extLst>
      <p:ext uri="{BB962C8B-B14F-4D97-AF65-F5344CB8AC3E}">
        <p14:creationId xmlns:p14="http://schemas.microsoft.com/office/powerpoint/2010/main" xmlns="" val="19665018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8F6D1B-418A-B135-D8AD-9C14C2CBCD22}"/>
              </a:ext>
            </a:extLst>
          </p:cNvPr>
          <p:cNvSpPr>
            <a:spLocks noGrp="1"/>
          </p:cNvSpPr>
          <p:nvPr>
            <p:ph type="title"/>
          </p:nvPr>
        </p:nvSpPr>
        <p:spPr>
          <a:xfrm>
            <a:off x="525981" y="190161"/>
            <a:ext cx="11207469" cy="1600200"/>
          </a:xfrm>
        </p:spPr>
        <p:style>
          <a:lnRef idx="3">
            <a:schemeClr val="lt1"/>
          </a:lnRef>
          <a:fillRef idx="1">
            <a:schemeClr val="accent6"/>
          </a:fillRef>
          <a:effectRef idx="1">
            <a:schemeClr val="accent6"/>
          </a:effectRef>
          <a:fontRef idx="minor">
            <a:schemeClr val="lt1"/>
          </a:fontRef>
        </p:style>
        <p:txBody>
          <a:bodyPr anchor="ctr"/>
          <a:lstStyle/>
          <a:p>
            <a:r>
              <a:rPr lang="en-IN" dirty="0"/>
              <a:t>                                  </a:t>
            </a:r>
            <a:r>
              <a:rPr lang="en-IN" sz="4400" dirty="0">
                <a:latin typeface="Algerian" panose="04020705040A02060702" pitchFamily="82" charset="0"/>
              </a:rPr>
              <a:t>MACHINE LEARNING</a:t>
            </a:r>
          </a:p>
        </p:txBody>
      </p:sp>
      <p:sp>
        <p:nvSpPr>
          <p:cNvPr id="4" name="Text Placeholder 3">
            <a:extLst>
              <a:ext uri="{FF2B5EF4-FFF2-40B4-BE49-F238E27FC236}">
                <a16:creationId xmlns:a16="http://schemas.microsoft.com/office/drawing/2014/main" xmlns="" id="{0F327E48-5849-7202-A91F-B698A629020B}"/>
              </a:ext>
            </a:extLst>
          </p:cNvPr>
          <p:cNvSpPr>
            <a:spLocks noGrp="1"/>
          </p:cNvSpPr>
          <p:nvPr>
            <p:ph type="body" sz="half" idx="2"/>
          </p:nvPr>
        </p:nvSpPr>
        <p:spPr>
          <a:xfrm>
            <a:off x="525981" y="1790361"/>
            <a:ext cx="11207469" cy="4537611"/>
          </a:xfrm>
        </p:spPr>
        <p:style>
          <a:lnRef idx="1">
            <a:schemeClr val="accent6"/>
          </a:lnRef>
          <a:fillRef idx="2">
            <a:schemeClr val="accent6"/>
          </a:fillRef>
          <a:effectRef idx="1">
            <a:schemeClr val="accent6"/>
          </a:effectRef>
          <a:fontRef idx="minor">
            <a:schemeClr val="dk1"/>
          </a:fontRef>
        </p:style>
        <p:txBody>
          <a:bodyPr/>
          <a:lstStyle/>
          <a:p>
            <a:endParaRPr lang="en-IN" dirty="0"/>
          </a:p>
          <a:p>
            <a:endParaRPr lang="en-IN" dirty="0"/>
          </a:p>
          <a:p>
            <a:r>
              <a:rPr lang="en-IN" sz="2400" dirty="0"/>
              <a:t>Here we will use ml to accomplish some task:-</a:t>
            </a:r>
          </a:p>
          <a:p>
            <a:endParaRPr lang="en-IN" sz="2400" dirty="0"/>
          </a:p>
          <a:p>
            <a:pPr marL="342900" indent="-342900">
              <a:buFont typeface="Wingdings" panose="05000000000000000000" pitchFamily="2" charset="2"/>
              <a:buChar char="Ø"/>
            </a:pPr>
            <a:r>
              <a:rPr lang="en-IN" sz="2400" dirty="0" smtClean="0"/>
              <a:t>Through image recognition drone will see the harmed area of crop ,if some area is found harmed then it will start sprinkling the </a:t>
            </a:r>
            <a:r>
              <a:rPr lang="en-IN" sz="2400" dirty="0" err="1" smtClean="0"/>
              <a:t>pestisides</a:t>
            </a:r>
            <a:r>
              <a:rPr lang="en-IN" sz="2400" dirty="0" smtClean="0"/>
              <a:t> over the harmed area .</a:t>
            </a:r>
          </a:p>
          <a:p>
            <a:pPr marL="342900" indent="-342900">
              <a:buFont typeface="Wingdings" panose="05000000000000000000" pitchFamily="2" charset="2"/>
              <a:buChar char="Ø"/>
            </a:pPr>
            <a:r>
              <a:rPr lang="en-IN" sz="2400" dirty="0" smtClean="0"/>
              <a:t>Object detection to find the boundaries of the field.</a:t>
            </a:r>
          </a:p>
          <a:p>
            <a:endParaRPr lang="en-IN" sz="2400" dirty="0"/>
          </a:p>
          <a:p>
            <a:pPr marL="342900" indent="-342900">
              <a:buFont typeface="Wingdings" panose="05000000000000000000" pitchFamily="2" charset="2"/>
              <a:buChar char="Ø"/>
            </a:pPr>
            <a:endParaRPr lang="en-IN" sz="2400" dirty="0"/>
          </a:p>
          <a:p>
            <a:endParaRPr lang="en-IN" dirty="0"/>
          </a:p>
          <a:p>
            <a:endParaRPr lang="en-IN" dirty="0"/>
          </a:p>
        </p:txBody>
      </p:sp>
    </p:spTree>
    <p:extLst>
      <p:ext uri="{BB962C8B-B14F-4D97-AF65-F5344CB8AC3E}">
        <p14:creationId xmlns:p14="http://schemas.microsoft.com/office/powerpoint/2010/main" xmlns="" val="34591211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7431865D-BEF5-7424-7780-A29B76E54183}"/>
              </a:ext>
            </a:extLst>
          </p:cNvPr>
          <p:cNvSpPr>
            <a:spLocks noGrp="1"/>
          </p:cNvSpPr>
          <p:nvPr>
            <p:ph type="title"/>
          </p:nvPr>
        </p:nvSpPr>
        <p:spPr>
          <a:xfrm>
            <a:off x="838200" y="161841"/>
            <a:ext cx="10895248" cy="1078527"/>
          </a:xfrm>
        </p:spPr>
        <p:style>
          <a:lnRef idx="3">
            <a:schemeClr val="lt1"/>
          </a:lnRef>
          <a:fillRef idx="1">
            <a:schemeClr val="accent6"/>
          </a:fillRef>
          <a:effectRef idx="1">
            <a:schemeClr val="accent6"/>
          </a:effectRef>
          <a:fontRef idx="minor">
            <a:schemeClr val="lt1"/>
          </a:fontRef>
        </p:style>
        <p:txBody>
          <a:bodyPr>
            <a:normAutofit/>
          </a:bodyPr>
          <a:lstStyle/>
          <a:p>
            <a:r>
              <a:rPr lang="en-IN" dirty="0"/>
              <a:t>                     </a:t>
            </a:r>
            <a:r>
              <a:rPr lang="en-IN" dirty="0">
                <a:latin typeface="Algerian" panose="04020705040A02060702" pitchFamily="82" charset="0"/>
              </a:rPr>
              <a:t>Object detection code </a:t>
            </a:r>
          </a:p>
        </p:txBody>
      </p:sp>
      <p:pic>
        <p:nvPicPr>
          <p:cNvPr id="8" name="Content Placeholder 7">
            <a:extLst>
              <a:ext uri="{FF2B5EF4-FFF2-40B4-BE49-F238E27FC236}">
                <a16:creationId xmlns:a16="http://schemas.microsoft.com/office/drawing/2014/main" xmlns="" id="{7124717D-6678-E7DE-E71C-E5610124CFFF}"/>
              </a:ext>
            </a:extLst>
          </p:cNvPr>
          <p:cNvPicPr>
            <a:picLocks noGrp="1" noChangeAspect="1"/>
          </p:cNvPicPr>
          <p:nvPr>
            <p:ph idx="1"/>
          </p:nvPr>
        </p:nvPicPr>
        <p:blipFill>
          <a:blip r:embed="rId2">
            <a:duotone>
              <a:prstClr val="black"/>
              <a:schemeClr val="tx2">
                <a:tint val="45000"/>
                <a:satMod val="400000"/>
              </a:schemeClr>
            </a:duotone>
            <a:extLst>
              <a:ext uri="{28A0092B-C50C-407E-A947-70E740481C1C}">
                <a14:useLocalDpi xmlns:a14="http://schemas.microsoft.com/office/drawing/2010/main" xmlns="" val="0"/>
              </a:ext>
            </a:extLst>
          </a:blip>
          <a:stretch>
            <a:fillRect/>
          </a:stretch>
        </p:blipFill>
        <p:spPr>
          <a:xfrm>
            <a:off x="838196" y="2139130"/>
            <a:ext cx="10895251" cy="4399235"/>
          </a:xfrm>
          <a:ln>
            <a:solidFill>
              <a:srgbClr val="92D050"/>
            </a:solidFill>
          </a:ln>
        </p:spPr>
      </p:pic>
      <p:sp>
        <p:nvSpPr>
          <p:cNvPr id="9" name="Rectangle 8">
            <a:extLst>
              <a:ext uri="{FF2B5EF4-FFF2-40B4-BE49-F238E27FC236}">
                <a16:creationId xmlns:a16="http://schemas.microsoft.com/office/drawing/2014/main" xmlns="" id="{9CDF1F74-4FE2-C5DD-8A45-76B3B4010267}"/>
              </a:ext>
            </a:extLst>
          </p:cNvPr>
          <p:cNvSpPr/>
          <p:nvPr/>
        </p:nvSpPr>
        <p:spPr>
          <a:xfrm>
            <a:off x="1165253" y="1386571"/>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xmlns="" id="{C5CBD012-859C-208E-EB12-BE698867ED4C}"/>
              </a:ext>
            </a:extLst>
          </p:cNvPr>
          <p:cNvSpPr txBox="1"/>
          <p:nvPr/>
        </p:nvSpPr>
        <p:spPr>
          <a:xfrm>
            <a:off x="838200" y="1254264"/>
            <a:ext cx="10895251" cy="369332"/>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IN" dirty="0"/>
              <a:t>      This is the code to detect things which is described in the labels.txt in images and videos (for example car).</a:t>
            </a:r>
          </a:p>
        </p:txBody>
      </p:sp>
      <p:sp>
        <p:nvSpPr>
          <p:cNvPr id="12" name="TextBox 11">
            <a:extLst>
              <a:ext uri="{FF2B5EF4-FFF2-40B4-BE49-F238E27FC236}">
                <a16:creationId xmlns:a16="http://schemas.microsoft.com/office/drawing/2014/main" xmlns="" id="{2627F40B-7A94-021A-0F2F-D74E1C84BD5F}"/>
              </a:ext>
            </a:extLst>
          </p:cNvPr>
          <p:cNvSpPr txBox="1"/>
          <p:nvPr/>
        </p:nvSpPr>
        <p:spPr>
          <a:xfrm flipH="1">
            <a:off x="838197" y="1755903"/>
            <a:ext cx="10895251" cy="369332"/>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IN" dirty="0"/>
              <a:t>      we will modify </a:t>
            </a:r>
            <a:r>
              <a:rPr lang="en-IN" dirty="0" smtClean="0"/>
              <a:t>it to </a:t>
            </a:r>
            <a:r>
              <a:rPr lang="en-IN" dirty="0"/>
              <a:t>detect boundaries of an field with the help of drone. </a:t>
            </a:r>
          </a:p>
        </p:txBody>
      </p:sp>
    </p:spTree>
    <p:extLst>
      <p:ext uri="{BB962C8B-B14F-4D97-AF65-F5344CB8AC3E}">
        <p14:creationId xmlns:p14="http://schemas.microsoft.com/office/powerpoint/2010/main" xmlns="" val="32553147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AB25CA-F5AD-8AC7-8CFF-E9DD3C22CB7A}"/>
              </a:ext>
            </a:extLst>
          </p:cNvPr>
          <p:cNvSpPr>
            <a:spLocks noGrp="1"/>
          </p:cNvSpPr>
          <p:nvPr>
            <p:ph type="title"/>
          </p:nvPr>
        </p:nvSpPr>
        <p:spPr>
          <a:xfrm>
            <a:off x="838200" y="365126"/>
            <a:ext cx="10515600" cy="856772"/>
          </a:xfrm>
        </p:spPr>
        <p:style>
          <a:lnRef idx="3">
            <a:schemeClr val="lt1"/>
          </a:lnRef>
          <a:fillRef idx="1">
            <a:schemeClr val="accent6"/>
          </a:fillRef>
          <a:effectRef idx="1">
            <a:schemeClr val="accent6"/>
          </a:effectRef>
          <a:fontRef idx="minor">
            <a:schemeClr val="lt1"/>
          </a:fontRef>
        </p:style>
        <p:txBody>
          <a:bodyPr/>
          <a:lstStyle/>
          <a:p>
            <a:r>
              <a:rPr lang="en-IN" dirty="0">
                <a:latin typeface="Algerian" panose="04020705040A02060702" pitchFamily="82" charset="0"/>
              </a:rPr>
              <a:t>                Object detection code</a:t>
            </a:r>
          </a:p>
        </p:txBody>
      </p:sp>
      <p:pic>
        <p:nvPicPr>
          <p:cNvPr id="5" name="Content Placeholder 4">
            <a:extLst>
              <a:ext uri="{FF2B5EF4-FFF2-40B4-BE49-F238E27FC236}">
                <a16:creationId xmlns:a16="http://schemas.microsoft.com/office/drawing/2014/main" xmlns="" id="{8A481F96-4B5C-5D15-9051-1678C038C1B2}"/>
              </a:ext>
            </a:extLst>
          </p:cNvPr>
          <p:cNvPicPr>
            <a:picLocks noGrp="1" noChangeAspect="1"/>
          </p:cNvPicPr>
          <p:nvPr>
            <p:ph idx="1"/>
          </p:nvPr>
        </p:nvPicPr>
        <p:blipFill>
          <a:blip r:embed="rId2">
            <a:duotone>
              <a:prstClr val="black"/>
              <a:schemeClr val="tx2">
                <a:tint val="45000"/>
                <a:satMod val="400000"/>
              </a:schemeClr>
            </a:duotone>
            <a:extLst>
              <a:ext uri="{28A0092B-C50C-407E-A947-70E740481C1C}">
                <a14:useLocalDpi xmlns:a14="http://schemas.microsoft.com/office/drawing/2010/main" xmlns="" val="0"/>
              </a:ext>
            </a:extLst>
          </a:blip>
          <a:stretch>
            <a:fillRect/>
          </a:stretch>
        </p:blipFill>
        <p:spPr>
          <a:xfrm>
            <a:off x="838200" y="1456567"/>
            <a:ext cx="10515600" cy="4652920"/>
          </a:xfrm>
        </p:spPr>
      </p:pic>
    </p:spTree>
    <p:extLst>
      <p:ext uri="{BB962C8B-B14F-4D97-AF65-F5344CB8AC3E}">
        <p14:creationId xmlns:p14="http://schemas.microsoft.com/office/powerpoint/2010/main" xmlns="" val="20224763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43C25F-8A6B-27ED-6405-E316A9AA8B6E}"/>
              </a:ext>
            </a:extLst>
          </p:cNvPr>
          <p:cNvSpPr>
            <a:spLocks noGrp="1"/>
          </p:cNvSpPr>
          <p:nvPr>
            <p:ph type="title"/>
          </p:nvPr>
        </p:nvSpPr>
        <p:spPr>
          <a:xfrm>
            <a:off x="838200" y="365125"/>
            <a:ext cx="10515600" cy="1115717"/>
          </a:xfrm>
        </p:spPr>
        <p:style>
          <a:lnRef idx="3">
            <a:schemeClr val="lt1"/>
          </a:lnRef>
          <a:fillRef idx="1">
            <a:schemeClr val="accent6"/>
          </a:fillRef>
          <a:effectRef idx="1">
            <a:schemeClr val="accent6"/>
          </a:effectRef>
          <a:fontRef idx="minor">
            <a:schemeClr val="lt1"/>
          </a:fontRef>
        </p:style>
        <p:txBody>
          <a:bodyPr/>
          <a:lstStyle/>
          <a:p>
            <a:r>
              <a:rPr lang="en-IN" dirty="0"/>
              <a:t>                 </a:t>
            </a:r>
            <a:r>
              <a:rPr lang="en-IN" dirty="0">
                <a:latin typeface="Algerian" panose="04020705040A02060702" pitchFamily="82" charset="0"/>
              </a:rPr>
              <a:t>Object detection code</a:t>
            </a:r>
          </a:p>
        </p:txBody>
      </p:sp>
      <p:pic>
        <p:nvPicPr>
          <p:cNvPr id="5" name="Content Placeholder 4">
            <a:extLst>
              <a:ext uri="{FF2B5EF4-FFF2-40B4-BE49-F238E27FC236}">
                <a16:creationId xmlns:a16="http://schemas.microsoft.com/office/drawing/2014/main" xmlns="" id="{4029A891-FC24-CDB2-9A5E-C83A813AC88E}"/>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838200" y="1480843"/>
            <a:ext cx="10515600" cy="4442527"/>
          </a:xfrm>
        </p:spPr>
      </p:pic>
      <p:sp>
        <p:nvSpPr>
          <p:cNvPr id="7" name="TextBox 6">
            <a:extLst>
              <a:ext uri="{FF2B5EF4-FFF2-40B4-BE49-F238E27FC236}">
                <a16:creationId xmlns:a16="http://schemas.microsoft.com/office/drawing/2014/main" xmlns="" id="{E04BDBCB-03AE-B287-BBB3-BD07471A48C4}"/>
              </a:ext>
            </a:extLst>
          </p:cNvPr>
          <p:cNvSpPr txBox="1"/>
          <p:nvPr/>
        </p:nvSpPr>
        <p:spPr>
          <a:xfrm>
            <a:off x="1545579" y="1666959"/>
            <a:ext cx="9443405" cy="131091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xmlns="" val="32360037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D1BBF6-32A4-91A2-2283-D7B0314F2658}"/>
              </a:ext>
            </a:extLst>
          </p:cNvPr>
          <p:cNvSpPr>
            <a:spLocks noGrp="1"/>
          </p:cNvSpPr>
          <p:nvPr>
            <p:ph type="title"/>
          </p:nvPr>
        </p:nvSpPr>
        <p:spPr>
          <a:xfrm>
            <a:off x="838200" y="365126"/>
            <a:ext cx="10515600" cy="1034796"/>
          </a:xfrm>
        </p:spPr>
        <p:style>
          <a:lnRef idx="3">
            <a:schemeClr val="lt1"/>
          </a:lnRef>
          <a:fillRef idx="1">
            <a:schemeClr val="accent6"/>
          </a:fillRef>
          <a:effectRef idx="1">
            <a:schemeClr val="accent6"/>
          </a:effectRef>
          <a:fontRef idx="minor">
            <a:schemeClr val="lt1"/>
          </a:fontRef>
        </p:style>
        <p:txBody>
          <a:bodyPr/>
          <a:lstStyle/>
          <a:p>
            <a:r>
              <a:rPr lang="en-IN" dirty="0"/>
              <a:t>                 </a:t>
            </a:r>
            <a:r>
              <a:rPr lang="en-IN" dirty="0">
                <a:latin typeface="Algerian" panose="04020705040A02060702" pitchFamily="82" charset="0"/>
              </a:rPr>
              <a:t>Object detection code</a:t>
            </a:r>
          </a:p>
        </p:txBody>
      </p:sp>
      <p:pic>
        <p:nvPicPr>
          <p:cNvPr id="5" name="Content Placeholder 4">
            <a:extLst>
              <a:ext uri="{FF2B5EF4-FFF2-40B4-BE49-F238E27FC236}">
                <a16:creationId xmlns:a16="http://schemas.microsoft.com/office/drawing/2014/main" xmlns="" id="{048C2574-A5A3-4811-164B-F591E5B86053}"/>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838200" y="1750942"/>
            <a:ext cx="10515600" cy="4741932"/>
          </a:xfrm>
        </p:spPr>
      </p:pic>
    </p:spTree>
    <p:extLst>
      <p:ext uri="{BB962C8B-B14F-4D97-AF65-F5344CB8AC3E}">
        <p14:creationId xmlns:p14="http://schemas.microsoft.com/office/powerpoint/2010/main" xmlns="" val="12115012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67E02A-EB31-7C81-D28B-2DF038DB8570}"/>
              </a:ext>
            </a:extLst>
          </p:cNvPr>
          <p:cNvSpPr>
            <a:spLocks noGrp="1"/>
          </p:cNvSpPr>
          <p:nvPr>
            <p:ph type="title"/>
          </p:nvPr>
        </p:nvSpPr>
        <p:spPr>
          <a:xfrm>
            <a:off x="838200" y="365125"/>
            <a:ext cx="10515600" cy="986243"/>
          </a:xfrm>
        </p:spPr>
        <p:style>
          <a:lnRef idx="2">
            <a:schemeClr val="accent6">
              <a:shade val="50000"/>
            </a:schemeClr>
          </a:lnRef>
          <a:fillRef idx="1">
            <a:schemeClr val="accent6"/>
          </a:fillRef>
          <a:effectRef idx="0">
            <a:schemeClr val="accent6"/>
          </a:effectRef>
          <a:fontRef idx="minor">
            <a:schemeClr val="lt1"/>
          </a:fontRef>
        </p:style>
        <p:txBody>
          <a:bodyPr/>
          <a:lstStyle/>
          <a:p>
            <a:r>
              <a:rPr lang="en-IN" dirty="0"/>
              <a:t>                 </a:t>
            </a:r>
            <a:r>
              <a:rPr lang="en-IN" dirty="0">
                <a:latin typeface="Algerian" panose="04020705040A02060702" pitchFamily="82" charset="0"/>
              </a:rPr>
              <a:t>Object detection code</a:t>
            </a:r>
          </a:p>
        </p:txBody>
      </p:sp>
      <p:pic>
        <p:nvPicPr>
          <p:cNvPr id="5" name="Content Placeholder 4">
            <a:extLst>
              <a:ext uri="{FF2B5EF4-FFF2-40B4-BE49-F238E27FC236}">
                <a16:creationId xmlns:a16="http://schemas.microsoft.com/office/drawing/2014/main" xmlns="" id="{C89B435E-A772-35F6-E062-39D20C5C5CCE}"/>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838200" y="1351369"/>
            <a:ext cx="10515600" cy="4790485"/>
          </a:xfrm>
        </p:spPr>
      </p:pic>
    </p:spTree>
    <p:extLst>
      <p:ext uri="{BB962C8B-B14F-4D97-AF65-F5344CB8AC3E}">
        <p14:creationId xmlns:p14="http://schemas.microsoft.com/office/powerpoint/2010/main" xmlns="" val="13506571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D386070-AD6A-2104-BB25-7D748AED5830}"/>
              </a:ext>
            </a:extLst>
          </p:cNvPr>
          <p:cNvSpPr>
            <a:spLocks noGrp="1"/>
          </p:cNvSpPr>
          <p:nvPr>
            <p:ph type="title"/>
          </p:nvPr>
        </p:nvSpPr>
        <p:spPr>
          <a:xfrm>
            <a:off x="-1" y="-64736"/>
            <a:ext cx="12191999" cy="1890361"/>
          </a:xfrm>
        </p:spPr>
        <p:style>
          <a:lnRef idx="2">
            <a:schemeClr val="accent6">
              <a:shade val="50000"/>
            </a:schemeClr>
          </a:lnRef>
          <a:fillRef idx="1">
            <a:schemeClr val="accent6"/>
          </a:fillRef>
          <a:effectRef idx="0">
            <a:schemeClr val="accent6"/>
          </a:effectRef>
          <a:fontRef idx="minor">
            <a:schemeClr val="lt1"/>
          </a:fontRef>
        </p:style>
        <p:txBody>
          <a:bodyPr/>
          <a:lstStyle/>
          <a:p>
            <a:pPr algn="just"/>
            <a:r>
              <a:rPr lang="en-IN" dirty="0"/>
              <a:t>                         </a:t>
            </a:r>
            <a:r>
              <a:rPr lang="en-IN" dirty="0">
                <a:solidFill>
                  <a:schemeClr val="accent1">
                    <a:lumMod val="20000"/>
                    <a:lumOff val="80000"/>
                  </a:schemeClr>
                </a:solidFill>
                <a:latin typeface="Algerian" panose="04020705040A02060702" pitchFamily="82" charset="0"/>
              </a:rPr>
              <a:t>SMART FARMING</a:t>
            </a:r>
          </a:p>
        </p:txBody>
      </p:sp>
      <p:sp>
        <p:nvSpPr>
          <p:cNvPr id="3" name="Content Placeholder 2">
            <a:extLst>
              <a:ext uri="{FF2B5EF4-FFF2-40B4-BE49-F238E27FC236}">
                <a16:creationId xmlns:a16="http://schemas.microsoft.com/office/drawing/2014/main" xmlns="" id="{389E33E3-2CCE-21B9-C270-C76E67FAFF12}"/>
              </a:ext>
            </a:extLst>
          </p:cNvPr>
          <p:cNvSpPr>
            <a:spLocks noGrp="1"/>
          </p:cNvSpPr>
          <p:nvPr>
            <p:ph idx="1"/>
          </p:nvPr>
        </p:nvSpPr>
        <p:spPr>
          <a:xfrm>
            <a:off x="838200" y="1825625"/>
            <a:ext cx="10515600" cy="4351338"/>
          </a:xfrm>
        </p:spPr>
        <p:txBody>
          <a:bodyPr/>
          <a:lstStyle/>
          <a:p>
            <a:pPr marL="0" indent="0">
              <a:buNone/>
            </a:pPr>
            <a:r>
              <a:rPr lang="en-IN" dirty="0"/>
              <a:t>  </a:t>
            </a:r>
          </a:p>
        </p:txBody>
      </p:sp>
      <p:pic>
        <p:nvPicPr>
          <p:cNvPr id="5" name="Picture 4">
            <a:extLst>
              <a:ext uri="{FF2B5EF4-FFF2-40B4-BE49-F238E27FC236}">
                <a16:creationId xmlns:a16="http://schemas.microsoft.com/office/drawing/2014/main" xmlns="" id="{F96BA887-7E3A-3D21-157B-BABE1FAE1B38}"/>
              </a:ext>
            </a:extLst>
          </p:cNvPr>
          <p:cNvPicPr>
            <a:picLocks noChangeAspect="1"/>
          </p:cNvPicPr>
          <p:nvPr/>
        </p:nvPicPr>
        <p:blipFill>
          <a:blip r:embed="rId2">
            <a:extLst>
              <a:ext uri="{28A0092B-C50C-407E-A947-70E740481C1C}">
                <a14:useLocalDpi xmlns:a14="http://schemas.microsoft.com/office/drawing/2010/main" xmlns="" val="0"/>
              </a:ext>
              <a:ext uri="{837473B0-CC2E-450A-ABE3-18F120FF3D39}">
                <a1611:picAttrSrcUrl xmlns:a1611="http://schemas.microsoft.com/office/drawing/2016/11/main" xmlns="" r:id="rId3"/>
              </a:ext>
            </a:extLst>
          </a:blip>
          <a:stretch>
            <a:fillRect/>
          </a:stretch>
        </p:blipFill>
        <p:spPr>
          <a:xfrm>
            <a:off x="0" y="1825625"/>
            <a:ext cx="12192000" cy="5032375"/>
          </a:xfrm>
          <a:prstGeom prst="rect">
            <a:avLst/>
          </a:prstGeom>
        </p:spPr>
      </p:pic>
      <p:sp>
        <p:nvSpPr>
          <p:cNvPr id="6" name="TextBox 5">
            <a:extLst>
              <a:ext uri="{FF2B5EF4-FFF2-40B4-BE49-F238E27FC236}">
                <a16:creationId xmlns:a16="http://schemas.microsoft.com/office/drawing/2014/main" xmlns="" id="{B6F784D5-570E-DE2C-A444-817E69E612BF}"/>
              </a:ext>
            </a:extLst>
          </p:cNvPr>
          <p:cNvSpPr txBox="1"/>
          <p:nvPr/>
        </p:nvSpPr>
        <p:spPr>
          <a:xfrm>
            <a:off x="0" y="6984650"/>
            <a:ext cx="12192000" cy="230832"/>
          </a:xfrm>
          <a:prstGeom prst="rect">
            <a:avLst/>
          </a:prstGeom>
          <a:noFill/>
        </p:spPr>
        <p:txBody>
          <a:bodyPr wrap="square" rtlCol="0">
            <a:spAutoFit/>
          </a:bodyPr>
          <a:lstStyle/>
          <a:p>
            <a:r>
              <a:rPr lang="en-IN" sz="900">
                <a:hlinkClick r:id="rId3" tooltip="https://www.ralphsmeatcompany.com.au/2021/03/reasons-to-have-precision-farming-technology.html"/>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xmlns="" val="37823404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D55DB0-540A-F920-6C6C-DFA73F927CD1}"/>
              </a:ext>
            </a:extLst>
          </p:cNvPr>
          <p:cNvSpPr>
            <a:spLocks noGrp="1"/>
          </p:cNvSpPr>
          <p:nvPr>
            <p:ph type="title"/>
          </p:nvPr>
        </p:nvSpPr>
        <p:spPr>
          <a:xfrm>
            <a:off x="838200" y="178025"/>
            <a:ext cx="10515600" cy="1068147"/>
          </a:xfrm>
        </p:spPr>
        <p:style>
          <a:lnRef idx="3">
            <a:schemeClr val="lt1"/>
          </a:lnRef>
          <a:fillRef idx="1">
            <a:schemeClr val="accent6"/>
          </a:fillRef>
          <a:effectRef idx="1">
            <a:schemeClr val="accent6"/>
          </a:effectRef>
          <a:fontRef idx="minor">
            <a:schemeClr val="lt1"/>
          </a:fontRef>
        </p:style>
        <p:txBody>
          <a:bodyPr>
            <a:normAutofit/>
          </a:bodyPr>
          <a:lstStyle/>
          <a:p>
            <a:r>
              <a:rPr lang="en-IN" dirty="0"/>
              <a:t>                </a:t>
            </a:r>
            <a:r>
              <a:rPr lang="en-IN" dirty="0">
                <a:latin typeface="Algerian" panose="04020705040A02060702" pitchFamily="82" charset="0"/>
              </a:rPr>
              <a:t>Object detection code</a:t>
            </a:r>
          </a:p>
        </p:txBody>
      </p:sp>
      <p:pic>
        <p:nvPicPr>
          <p:cNvPr id="5" name="Content Placeholder 4">
            <a:extLst>
              <a:ext uri="{FF2B5EF4-FFF2-40B4-BE49-F238E27FC236}">
                <a16:creationId xmlns:a16="http://schemas.microsoft.com/office/drawing/2014/main" xmlns="" id="{39D23110-0100-237A-B71A-00FA74505C48}"/>
              </a:ext>
            </a:extLst>
          </p:cNvPr>
          <p:cNvPicPr>
            <a:picLocks noGrp="1" noChangeAspect="1"/>
          </p:cNvPicPr>
          <p:nvPr>
            <p:ph idx="1"/>
          </p:nvPr>
        </p:nvPicPr>
        <p:blipFill>
          <a:blip r:embed="rId2">
            <a:duotone>
              <a:prstClr val="black"/>
              <a:schemeClr val="tx2">
                <a:tint val="45000"/>
                <a:satMod val="400000"/>
              </a:schemeClr>
            </a:duotone>
            <a:extLst>
              <a:ext uri="{28A0092B-C50C-407E-A947-70E740481C1C}">
                <a14:useLocalDpi xmlns:a14="http://schemas.microsoft.com/office/drawing/2010/main" xmlns="" val="0"/>
              </a:ext>
            </a:extLst>
          </a:blip>
          <a:stretch>
            <a:fillRect/>
          </a:stretch>
        </p:blipFill>
        <p:spPr>
          <a:xfrm>
            <a:off x="838200" y="1246173"/>
            <a:ext cx="10515600" cy="4976602"/>
          </a:xfrm>
        </p:spPr>
      </p:pic>
    </p:spTree>
    <p:extLst>
      <p:ext uri="{BB962C8B-B14F-4D97-AF65-F5344CB8AC3E}">
        <p14:creationId xmlns:p14="http://schemas.microsoft.com/office/powerpoint/2010/main" xmlns="" val="30736674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9D55980-0340-677F-913C-20C57C560A49}"/>
              </a:ext>
            </a:extLst>
          </p:cNvPr>
          <p:cNvSpPr>
            <a:spLocks noGrp="1"/>
          </p:cNvSpPr>
          <p:nvPr>
            <p:ph type="title"/>
          </p:nvPr>
        </p:nvSpPr>
        <p:spPr>
          <a:xfrm>
            <a:off x="838200" y="365125"/>
            <a:ext cx="10515600" cy="1095487"/>
          </a:xfrm>
        </p:spPr>
        <p:style>
          <a:lnRef idx="3">
            <a:schemeClr val="lt1"/>
          </a:lnRef>
          <a:fillRef idx="1">
            <a:schemeClr val="accent6"/>
          </a:fillRef>
          <a:effectRef idx="1">
            <a:schemeClr val="accent6"/>
          </a:effectRef>
          <a:fontRef idx="minor">
            <a:schemeClr val="lt1"/>
          </a:fontRef>
        </p:style>
        <p:txBody>
          <a:bodyPr/>
          <a:lstStyle/>
          <a:p>
            <a:r>
              <a:rPr lang="en-IN" dirty="0"/>
              <a:t>              </a:t>
            </a:r>
            <a:r>
              <a:rPr lang="en-IN" dirty="0">
                <a:latin typeface="Algerian" panose="04020705040A02060702" pitchFamily="82" charset="0"/>
              </a:rPr>
              <a:t>Object detection code  </a:t>
            </a:r>
          </a:p>
        </p:txBody>
      </p:sp>
      <p:pic>
        <p:nvPicPr>
          <p:cNvPr id="5" name="Content Placeholder 4">
            <a:extLst>
              <a:ext uri="{FF2B5EF4-FFF2-40B4-BE49-F238E27FC236}">
                <a16:creationId xmlns:a16="http://schemas.microsoft.com/office/drawing/2014/main" xmlns="" id="{631420EA-BE15-DC29-F527-B9EE0E552371}"/>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838200" y="1820709"/>
            <a:ext cx="10515600" cy="3552404"/>
          </a:xfrm>
        </p:spPr>
      </p:pic>
    </p:spTree>
    <p:extLst>
      <p:ext uri="{BB962C8B-B14F-4D97-AF65-F5344CB8AC3E}">
        <p14:creationId xmlns:p14="http://schemas.microsoft.com/office/powerpoint/2010/main" xmlns="" val="12737706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9326B6-754D-B0F0-96C1-01E55430EDF7}"/>
              </a:ext>
            </a:extLst>
          </p:cNvPr>
          <p:cNvSpPr>
            <a:spLocks noGrp="1"/>
          </p:cNvSpPr>
          <p:nvPr>
            <p:ph type="title"/>
          </p:nvPr>
        </p:nvSpPr>
        <p:spPr>
          <a:xfrm>
            <a:off x="838200" y="348941"/>
            <a:ext cx="10515600" cy="1325563"/>
          </a:xfrm>
        </p:spPr>
        <p:style>
          <a:lnRef idx="3">
            <a:schemeClr val="lt1"/>
          </a:lnRef>
          <a:fillRef idx="1">
            <a:schemeClr val="accent6"/>
          </a:fillRef>
          <a:effectRef idx="1">
            <a:schemeClr val="accent6"/>
          </a:effectRef>
          <a:fontRef idx="minor">
            <a:schemeClr val="lt1"/>
          </a:fontRef>
        </p:style>
        <p:txBody>
          <a:bodyPr/>
          <a:lstStyle/>
          <a:p>
            <a:r>
              <a:rPr lang="en-IN" dirty="0"/>
              <a:t>                       </a:t>
            </a:r>
            <a:r>
              <a:rPr lang="en-IN" dirty="0">
                <a:latin typeface="Algerian" panose="04020705040A02060702" pitchFamily="82" charset="0"/>
              </a:rPr>
              <a:t>PROBLEM STATEMENT</a:t>
            </a:r>
          </a:p>
        </p:txBody>
      </p:sp>
      <p:sp>
        <p:nvSpPr>
          <p:cNvPr id="3" name="Content Placeholder 2">
            <a:extLst>
              <a:ext uri="{FF2B5EF4-FFF2-40B4-BE49-F238E27FC236}">
                <a16:creationId xmlns:a16="http://schemas.microsoft.com/office/drawing/2014/main" xmlns="" id="{5CE79F34-CC87-93AB-DC93-175F5DBC9E02}"/>
              </a:ext>
            </a:extLst>
          </p:cNvPr>
          <p:cNvSpPr>
            <a:spLocks noGrp="1"/>
          </p:cNvSpPr>
          <p:nvPr>
            <p:ph idx="1"/>
          </p:nvPr>
        </p:nvSpPr>
        <p:spPr>
          <a:xfrm>
            <a:off x="838200" y="1674504"/>
            <a:ext cx="10515600" cy="4502459"/>
          </a:xfrm>
        </p:spPr>
        <p:style>
          <a:lnRef idx="1">
            <a:schemeClr val="accent6"/>
          </a:lnRef>
          <a:fillRef idx="2">
            <a:schemeClr val="accent6"/>
          </a:fillRef>
          <a:effectRef idx="1">
            <a:schemeClr val="accent6"/>
          </a:effectRef>
          <a:fontRef idx="minor">
            <a:schemeClr val="dk1"/>
          </a:fontRef>
        </p:style>
        <p:txBody>
          <a:bodyPr/>
          <a:lstStyle/>
          <a:p>
            <a:pPr marL="0" indent="0">
              <a:buNone/>
            </a:pPr>
            <a:endParaRPr lang="en-IN" dirty="0"/>
          </a:p>
          <a:p>
            <a:pPr marL="0" indent="0">
              <a:buNone/>
            </a:pPr>
            <a:r>
              <a:rPr lang="en-US" dirty="0"/>
              <a:t>Farming these days requires a lot of manual labor considering a medium sized field in the process of sowing seeds, proper application of </a:t>
            </a:r>
            <a:r>
              <a:rPr lang="en-US" b="1" dirty="0"/>
              <a:t>Fertilizers/Pesticides </a:t>
            </a:r>
            <a:r>
              <a:rPr lang="en-US" dirty="0"/>
              <a:t>and irrigation draining the farmer both mentally and physically. Not all the farmers are physically fit to work 7 days a week. Automating the whole process using a </a:t>
            </a:r>
            <a:r>
              <a:rPr lang="en-US" b="1" dirty="0"/>
              <a:t>mobile app </a:t>
            </a:r>
            <a:r>
              <a:rPr lang="en-US" dirty="0"/>
              <a:t>and </a:t>
            </a:r>
            <a:r>
              <a:rPr lang="en-US" b="1" dirty="0"/>
              <a:t>Drone </a:t>
            </a:r>
            <a:r>
              <a:rPr lang="en-US" dirty="0"/>
              <a:t>can increase the efficiency of the whole </a:t>
            </a:r>
            <a:r>
              <a:rPr lang="en-US" dirty="0" smtClean="0"/>
              <a:t>process </a:t>
            </a:r>
            <a:r>
              <a:rPr lang="en-US" dirty="0"/>
              <a:t>exponentially.</a:t>
            </a:r>
            <a:endParaRPr lang="en-IN" dirty="0"/>
          </a:p>
        </p:txBody>
      </p:sp>
    </p:spTree>
    <p:extLst>
      <p:ext uri="{BB962C8B-B14F-4D97-AF65-F5344CB8AC3E}">
        <p14:creationId xmlns:p14="http://schemas.microsoft.com/office/powerpoint/2010/main" xmlns="" val="6031926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8F6803E-F635-C432-5903-654D7964B49C}"/>
              </a:ext>
            </a:extLst>
          </p:cNvPr>
          <p:cNvSpPr>
            <a:spLocks noGrp="1"/>
          </p:cNvSpPr>
          <p:nvPr>
            <p:ph type="title"/>
          </p:nvPr>
        </p:nvSpPr>
        <p:spPr/>
        <p:style>
          <a:lnRef idx="3">
            <a:schemeClr val="lt1"/>
          </a:lnRef>
          <a:fillRef idx="1">
            <a:schemeClr val="accent6"/>
          </a:fillRef>
          <a:effectRef idx="1">
            <a:schemeClr val="accent6"/>
          </a:effectRef>
          <a:fontRef idx="minor">
            <a:schemeClr val="lt1"/>
          </a:fontRef>
        </p:style>
        <p:txBody>
          <a:bodyPr/>
          <a:lstStyle/>
          <a:p>
            <a:r>
              <a:rPr lang="en-IN" dirty="0"/>
              <a:t>                          </a:t>
            </a:r>
            <a:r>
              <a:rPr lang="en-IN" sz="6000" dirty="0">
                <a:latin typeface="Algerian" panose="04020705040A02060702" pitchFamily="82" charset="0"/>
              </a:rPr>
              <a:t>SOLUTION</a:t>
            </a:r>
          </a:p>
        </p:txBody>
      </p:sp>
      <p:sp>
        <p:nvSpPr>
          <p:cNvPr id="11" name="Content Placeholder 10">
            <a:extLst>
              <a:ext uri="{FF2B5EF4-FFF2-40B4-BE49-F238E27FC236}">
                <a16:creationId xmlns:a16="http://schemas.microsoft.com/office/drawing/2014/main" xmlns="" id="{71A7A5D6-7751-3FB7-F1F1-6E2ABA3B1997}"/>
              </a:ext>
            </a:extLst>
          </p:cNvPr>
          <p:cNvSpPr>
            <a:spLocks noGrp="1"/>
          </p:cNvSpPr>
          <p:nvPr>
            <p:ph idx="1"/>
          </p:nvPr>
        </p:nvSpPr>
        <p:spPr>
          <a:xfrm>
            <a:off x="838200" y="1690688"/>
            <a:ext cx="10515600" cy="4486275"/>
          </a:xfrm>
        </p:spPr>
        <p:style>
          <a:lnRef idx="1">
            <a:schemeClr val="accent6"/>
          </a:lnRef>
          <a:fillRef idx="2">
            <a:schemeClr val="accent6"/>
          </a:fillRef>
          <a:effectRef idx="1">
            <a:schemeClr val="accent6"/>
          </a:effectRef>
          <a:fontRef idx="minor">
            <a:schemeClr val="dk1"/>
          </a:fontRef>
        </p:style>
        <p:txBody>
          <a:bodyPr/>
          <a:lstStyle/>
          <a:p>
            <a:pPr>
              <a:buFont typeface="Wingdings" panose="05000000000000000000" pitchFamily="2" charset="2"/>
              <a:buChar char="q"/>
            </a:pPr>
            <a:r>
              <a:rPr lang="en-IN" dirty="0"/>
              <a:t>     We will create a automated drone based on artificial intelligence and machine learning. It contains to measure two major components camera and pesticides.</a:t>
            </a:r>
          </a:p>
          <a:p>
            <a:pPr>
              <a:buFont typeface="Wingdings" panose="05000000000000000000" pitchFamily="2" charset="2"/>
              <a:buChar char="q"/>
            </a:pPr>
            <a:r>
              <a:rPr lang="en-IN" dirty="0"/>
              <a:t>    We will create a automated machine which will decide the proper       distance between seeds using machine learning algorithm and sowed the seeds into the ground by itself. </a:t>
            </a:r>
          </a:p>
          <a:p>
            <a:pPr>
              <a:buFont typeface="Wingdings" panose="05000000000000000000" pitchFamily="2" charset="2"/>
              <a:buChar char="q"/>
            </a:pPr>
            <a:r>
              <a:rPr lang="en-IN" dirty="0"/>
              <a:t>  We have created a app (</a:t>
            </a:r>
            <a:r>
              <a:rPr lang="en-IN" dirty="0" err="1"/>
              <a:t>KrishiTech</a:t>
            </a:r>
            <a:r>
              <a:rPr lang="en-IN" dirty="0"/>
              <a:t>) which control all the processes (Running of automated machine sprinkling pesticides) and give the proper information of weather depending upon location.</a:t>
            </a:r>
          </a:p>
        </p:txBody>
      </p:sp>
    </p:spTree>
    <p:extLst>
      <p:ext uri="{BB962C8B-B14F-4D97-AF65-F5344CB8AC3E}">
        <p14:creationId xmlns:p14="http://schemas.microsoft.com/office/powerpoint/2010/main" xmlns="" val="16454160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7DB475-7B9C-D371-B4AC-234EE9FFEA7A}"/>
              </a:ext>
            </a:extLst>
          </p:cNvPr>
          <p:cNvSpPr>
            <a:spLocks noGrp="1"/>
          </p:cNvSpPr>
          <p:nvPr>
            <p:ph type="title"/>
          </p:nvPr>
        </p:nvSpPr>
        <p:spPr>
          <a:xfrm>
            <a:off x="838199" y="113289"/>
            <a:ext cx="10968081" cy="768743"/>
          </a:xfrm>
        </p:spPr>
        <p:style>
          <a:lnRef idx="3">
            <a:schemeClr val="lt1"/>
          </a:lnRef>
          <a:fillRef idx="1">
            <a:schemeClr val="accent6"/>
          </a:fillRef>
          <a:effectRef idx="1">
            <a:schemeClr val="accent6"/>
          </a:effectRef>
          <a:fontRef idx="minor">
            <a:schemeClr val="lt1"/>
          </a:fontRef>
        </p:style>
        <p:txBody>
          <a:bodyPr/>
          <a:lstStyle/>
          <a:p>
            <a:r>
              <a:rPr lang="en-IN" dirty="0"/>
              <a:t>                         </a:t>
            </a:r>
            <a:r>
              <a:rPr lang="en-IN" dirty="0">
                <a:latin typeface="Algerian" panose="04020705040A02060702" pitchFamily="82" charset="0"/>
              </a:rPr>
              <a:t>SOLUTION</a:t>
            </a:r>
          </a:p>
        </p:txBody>
      </p:sp>
      <p:pic>
        <p:nvPicPr>
          <p:cNvPr id="5" name="Content Placeholder 4">
            <a:extLst>
              <a:ext uri="{FF2B5EF4-FFF2-40B4-BE49-F238E27FC236}">
                <a16:creationId xmlns:a16="http://schemas.microsoft.com/office/drawing/2014/main" xmlns="" id="{5D56F5DE-B5CC-4619-388A-4A47108F088C}"/>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838199" y="882032"/>
            <a:ext cx="10984264" cy="5862679"/>
          </a:xfrm>
        </p:spPr>
      </p:pic>
      <p:sp>
        <p:nvSpPr>
          <p:cNvPr id="6" name="Oval 5">
            <a:extLst>
              <a:ext uri="{FF2B5EF4-FFF2-40B4-BE49-F238E27FC236}">
                <a16:creationId xmlns:a16="http://schemas.microsoft.com/office/drawing/2014/main" xmlns="" id="{65263980-D874-26A2-F82D-EBAB19A1FCE8}"/>
              </a:ext>
            </a:extLst>
          </p:cNvPr>
          <p:cNvSpPr/>
          <p:nvPr/>
        </p:nvSpPr>
        <p:spPr>
          <a:xfrm>
            <a:off x="1275846" y="1323047"/>
            <a:ext cx="2055377" cy="6554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AUTOMATED MACHINE </a:t>
            </a:r>
          </a:p>
        </p:txBody>
      </p:sp>
      <p:sp>
        <p:nvSpPr>
          <p:cNvPr id="7" name="Oval 6">
            <a:extLst>
              <a:ext uri="{FF2B5EF4-FFF2-40B4-BE49-F238E27FC236}">
                <a16:creationId xmlns:a16="http://schemas.microsoft.com/office/drawing/2014/main" xmlns="" id="{331AD33B-53EA-ACF3-B5A7-D3D31F5D2E98}"/>
              </a:ext>
            </a:extLst>
          </p:cNvPr>
          <p:cNvSpPr/>
          <p:nvPr/>
        </p:nvSpPr>
        <p:spPr>
          <a:xfrm>
            <a:off x="3331223" y="4438479"/>
            <a:ext cx="1804523" cy="8092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Proper distance B/W seeds</a:t>
            </a:r>
          </a:p>
        </p:txBody>
      </p:sp>
      <p:sp>
        <p:nvSpPr>
          <p:cNvPr id="8" name="Oval 7">
            <a:extLst>
              <a:ext uri="{FF2B5EF4-FFF2-40B4-BE49-F238E27FC236}">
                <a16:creationId xmlns:a16="http://schemas.microsoft.com/office/drawing/2014/main" xmlns="" id="{9E34D791-BF1B-6D0F-BF29-231445355452}"/>
              </a:ext>
            </a:extLst>
          </p:cNvPr>
          <p:cNvSpPr/>
          <p:nvPr/>
        </p:nvSpPr>
        <p:spPr>
          <a:xfrm>
            <a:off x="3940821" y="5721067"/>
            <a:ext cx="1194925" cy="6554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APP</a:t>
            </a:r>
          </a:p>
        </p:txBody>
      </p:sp>
      <p:sp>
        <p:nvSpPr>
          <p:cNvPr id="10" name="Oval 9">
            <a:extLst>
              <a:ext uri="{FF2B5EF4-FFF2-40B4-BE49-F238E27FC236}">
                <a16:creationId xmlns:a16="http://schemas.microsoft.com/office/drawing/2014/main" xmlns="" id="{2EC743EF-9295-A945-E5B8-53C367DF37C6}"/>
              </a:ext>
            </a:extLst>
          </p:cNvPr>
          <p:cNvSpPr/>
          <p:nvPr/>
        </p:nvSpPr>
        <p:spPr>
          <a:xfrm>
            <a:off x="7361058" y="809204"/>
            <a:ext cx="1909720" cy="8415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Sprinkling pesticides</a:t>
            </a:r>
          </a:p>
        </p:txBody>
      </p:sp>
      <p:sp>
        <p:nvSpPr>
          <p:cNvPr id="11" name="Oval 10">
            <a:extLst>
              <a:ext uri="{FF2B5EF4-FFF2-40B4-BE49-F238E27FC236}">
                <a16:creationId xmlns:a16="http://schemas.microsoft.com/office/drawing/2014/main" xmlns="" id="{682836FB-EDBB-3FED-01FF-49B242DE5837}"/>
              </a:ext>
            </a:extLst>
          </p:cNvPr>
          <p:cNvSpPr/>
          <p:nvPr/>
        </p:nvSpPr>
        <p:spPr>
          <a:xfrm>
            <a:off x="7417703" y="5571365"/>
            <a:ext cx="1909720" cy="9548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Boundaries detection using ML</a:t>
            </a:r>
          </a:p>
        </p:txBody>
      </p:sp>
      <p:cxnSp>
        <p:nvCxnSpPr>
          <p:cNvPr id="14" name="Straight Arrow Connector 13">
            <a:extLst>
              <a:ext uri="{FF2B5EF4-FFF2-40B4-BE49-F238E27FC236}">
                <a16:creationId xmlns:a16="http://schemas.microsoft.com/office/drawing/2014/main" xmlns="" id="{51C8898D-3618-2630-07D0-0B76E94568ED}"/>
              </a:ext>
            </a:extLst>
          </p:cNvPr>
          <p:cNvCxnSpPr/>
          <p:nvPr/>
        </p:nvCxnSpPr>
        <p:spPr>
          <a:xfrm>
            <a:off x="2006825" y="2128205"/>
            <a:ext cx="809203" cy="4288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xmlns="" id="{FE23DEEF-9D74-1B13-BA76-137B8E860C8D}"/>
              </a:ext>
            </a:extLst>
          </p:cNvPr>
          <p:cNvCxnSpPr/>
          <p:nvPr/>
        </p:nvCxnSpPr>
        <p:spPr>
          <a:xfrm flipH="1">
            <a:off x="3390563" y="5348835"/>
            <a:ext cx="485522" cy="2225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xmlns="" id="{556AEF29-9BEE-C2C5-90E7-804DB6455BC2}"/>
              </a:ext>
            </a:extLst>
          </p:cNvPr>
          <p:cNvCxnSpPr/>
          <p:nvPr/>
        </p:nvCxnSpPr>
        <p:spPr>
          <a:xfrm flipV="1">
            <a:off x="8747490" y="5247683"/>
            <a:ext cx="679731" cy="2872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xmlns="" id="{7CFF1770-6F69-E552-D95C-F34621FB40A2}"/>
              </a:ext>
            </a:extLst>
          </p:cNvPr>
          <p:cNvCxnSpPr/>
          <p:nvPr/>
        </p:nvCxnSpPr>
        <p:spPr>
          <a:xfrm>
            <a:off x="5135746" y="5793897"/>
            <a:ext cx="2535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xmlns="" id="{989E560A-B3AD-19F6-9748-BC988B9D872C}"/>
              </a:ext>
            </a:extLst>
          </p:cNvPr>
          <p:cNvCxnSpPr/>
          <p:nvPr/>
        </p:nvCxnSpPr>
        <p:spPr>
          <a:xfrm flipH="1">
            <a:off x="7417703" y="1723603"/>
            <a:ext cx="439663" cy="1537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8198190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241DAD-4465-8358-343A-84AD909DC97A}"/>
              </a:ext>
            </a:extLst>
          </p:cNvPr>
          <p:cNvSpPr>
            <a:spLocks noGrp="1"/>
          </p:cNvSpPr>
          <p:nvPr>
            <p:ph type="title"/>
          </p:nvPr>
        </p:nvSpPr>
        <p:spPr>
          <a:xfrm>
            <a:off x="838200" y="348941"/>
            <a:ext cx="10701042" cy="1325563"/>
          </a:xfrm>
        </p:spPr>
        <p:style>
          <a:lnRef idx="2">
            <a:schemeClr val="accent6">
              <a:shade val="50000"/>
            </a:schemeClr>
          </a:lnRef>
          <a:fillRef idx="1">
            <a:schemeClr val="accent6"/>
          </a:fillRef>
          <a:effectRef idx="0">
            <a:schemeClr val="accent6"/>
          </a:effectRef>
          <a:fontRef idx="minor">
            <a:schemeClr val="lt1"/>
          </a:fontRef>
        </p:style>
        <p:txBody>
          <a:bodyPr/>
          <a:lstStyle/>
          <a:p>
            <a:r>
              <a:rPr lang="en-IN" dirty="0"/>
              <a:t>                    </a:t>
            </a:r>
            <a:r>
              <a:rPr lang="en-IN" dirty="0">
                <a:latin typeface="Algerian" panose="04020705040A02060702" pitchFamily="82" charset="0"/>
              </a:rPr>
              <a:t>Automated machine</a:t>
            </a:r>
          </a:p>
        </p:txBody>
      </p:sp>
      <p:sp>
        <p:nvSpPr>
          <p:cNvPr id="3" name="Content Placeholder 2">
            <a:extLst>
              <a:ext uri="{FF2B5EF4-FFF2-40B4-BE49-F238E27FC236}">
                <a16:creationId xmlns:a16="http://schemas.microsoft.com/office/drawing/2014/main" xmlns="" id="{EAE2DEE8-5814-6B56-E6F1-675BD7C5B279}"/>
              </a:ext>
            </a:extLst>
          </p:cNvPr>
          <p:cNvSpPr>
            <a:spLocks noGrp="1"/>
          </p:cNvSpPr>
          <p:nvPr>
            <p:ph idx="1"/>
          </p:nvPr>
        </p:nvSpPr>
        <p:spPr>
          <a:xfrm>
            <a:off x="838200" y="1825625"/>
            <a:ext cx="10701042" cy="4351338"/>
          </a:xfrm>
        </p:spPr>
        <p:style>
          <a:lnRef idx="1">
            <a:schemeClr val="accent6"/>
          </a:lnRef>
          <a:fillRef idx="2">
            <a:schemeClr val="accent6"/>
          </a:fillRef>
          <a:effectRef idx="1">
            <a:schemeClr val="accent6"/>
          </a:effectRef>
          <a:fontRef idx="minor">
            <a:schemeClr val="dk1"/>
          </a:fontRef>
        </p:style>
        <p:txBody>
          <a:bodyPr>
            <a:normAutofit fontScale="92500"/>
          </a:bodyPr>
          <a:lstStyle/>
          <a:p>
            <a:pPr marL="0" indent="0">
              <a:buNone/>
            </a:pPr>
            <a:r>
              <a:rPr lang="en-US" dirty="0"/>
              <a:t>                                            </a:t>
            </a:r>
            <a:r>
              <a:rPr lang="en-US" sz="3900" b="1" dirty="0">
                <a:latin typeface="Algerian" panose="04020705040A02060702" pitchFamily="82" charset="0"/>
              </a:rPr>
              <a:t>PROPERTIES </a:t>
            </a:r>
            <a:endParaRPr lang="en-US" dirty="0"/>
          </a:p>
          <a:p>
            <a:r>
              <a:rPr lang="en-US" dirty="0"/>
              <a:t> Using ml it will find the correct spacing between seeds for proper growth	.</a:t>
            </a:r>
          </a:p>
          <a:p>
            <a:r>
              <a:rPr lang="en-US" dirty="0"/>
              <a:t> We will put it at start point of field and start it.		</a:t>
            </a:r>
          </a:p>
          <a:p>
            <a:r>
              <a:rPr lang="en-US" dirty="0"/>
              <a:t> It will go straight till boundary of field is closer to machine.</a:t>
            </a:r>
          </a:p>
          <a:p>
            <a:r>
              <a:rPr lang="en-US" dirty="0"/>
              <a:t> Now it will take left and move some distance which is defined according to      the seed.(refer figure)		</a:t>
            </a:r>
          </a:p>
          <a:p>
            <a:r>
              <a:rPr lang="en-US" dirty="0"/>
              <a:t> And then turn left again and go straight till the boundary command then       take right and move specified distance and then right turn again and so on.</a:t>
            </a:r>
          </a:p>
          <a:p>
            <a:r>
              <a:rPr lang="en-US" dirty="0"/>
              <a:t> While moving, machine will sow the seeds automatically.</a:t>
            </a:r>
            <a:endParaRPr lang="en-IN" dirty="0"/>
          </a:p>
        </p:txBody>
      </p:sp>
    </p:spTree>
    <p:extLst>
      <p:ext uri="{BB962C8B-B14F-4D97-AF65-F5344CB8AC3E}">
        <p14:creationId xmlns:p14="http://schemas.microsoft.com/office/powerpoint/2010/main" xmlns="" val="9311710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D3964-F097-4890-3AFC-35840CB2E9A0}"/>
              </a:ext>
            </a:extLst>
          </p:cNvPr>
          <p:cNvSpPr>
            <a:spLocks noGrp="1"/>
          </p:cNvSpPr>
          <p:nvPr>
            <p:ph type="title"/>
          </p:nvPr>
        </p:nvSpPr>
        <p:spPr/>
        <p:style>
          <a:lnRef idx="3">
            <a:schemeClr val="lt1"/>
          </a:lnRef>
          <a:fillRef idx="1">
            <a:schemeClr val="accent6"/>
          </a:fillRef>
          <a:effectRef idx="1">
            <a:schemeClr val="accent6"/>
          </a:effectRef>
          <a:fontRef idx="minor">
            <a:schemeClr val="lt1"/>
          </a:fontRef>
        </p:style>
        <p:txBody>
          <a:bodyPr/>
          <a:lstStyle/>
          <a:p>
            <a:r>
              <a:rPr lang="en-IN" dirty="0"/>
              <a:t>              </a:t>
            </a:r>
            <a:r>
              <a:rPr lang="en-IN" dirty="0">
                <a:latin typeface="Algerian" panose="04020705040A02060702" pitchFamily="82" charset="0"/>
              </a:rPr>
              <a:t>Automated machine</a:t>
            </a:r>
            <a:endParaRPr lang="en-IN" dirty="0"/>
          </a:p>
        </p:txBody>
      </p:sp>
      <p:sp>
        <p:nvSpPr>
          <p:cNvPr id="3" name="Content Placeholder 2">
            <a:extLst>
              <a:ext uri="{FF2B5EF4-FFF2-40B4-BE49-F238E27FC236}">
                <a16:creationId xmlns:a16="http://schemas.microsoft.com/office/drawing/2014/main" xmlns="" id="{F88CEAFC-A352-F9FA-2A34-524B44461968}"/>
              </a:ext>
            </a:extLst>
          </p:cNvPr>
          <p:cNvSpPr>
            <a:spLocks noGrp="1"/>
          </p:cNvSpPr>
          <p:nvPr>
            <p:ph idx="1"/>
          </p:nvPr>
        </p:nvSpPr>
        <p:spPr>
          <a:xfrm>
            <a:off x="838200" y="1690688"/>
            <a:ext cx="10515600" cy="4486275"/>
          </a:xfrm>
        </p:spPr>
        <p:style>
          <a:lnRef idx="1">
            <a:schemeClr val="accent6"/>
          </a:lnRef>
          <a:fillRef idx="2">
            <a:schemeClr val="accent6"/>
          </a:fillRef>
          <a:effectRef idx="1">
            <a:schemeClr val="accent6"/>
          </a:effectRef>
          <a:fontRef idx="minor">
            <a:schemeClr val="dk1"/>
          </a:fontRef>
        </p:style>
        <p:txBody>
          <a:bodyPr/>
          <a:lstStyle/>
          <a:p>
            <a:pPr marL="0" indent="0">
              <a:buNone/>
            </a:pPr>
            <a:r>
              <a:rPr lang="en-IN" dirty="0"/>
              <a:t>                    </a:t>
            </a:r>
            <a:r>
              <a:rPr lang="en-IN" sz="3600" dirty="0">
                <a:latin typeface="Bahnschrift" panose="020B0502040204020203" pitchFamily="34" charset="0"/>
              </a:rPr>
              <a:t>Sowing seeds by automated machine </a:t>
            </a:r>
          </a:p>
          <a:p>
            <a:pPr>
              <a:buFont typeface="Courier New" panose="02070309020205020404" pitchFamily="49" charset="0"/>
              <a:buChar char="o"/>
            </a:pPr>
            <a:r>
              <a:rPr lang="en-IN" dirty="0"/>
              <a:t> When the user put the specific seeds into the seed box and select the name of that seed in our app then automated machine will sow the seeds maintaining proper distance between them.</a:t>
            </a:r>
          </a:p>
          <a:p>
            <a:pPr>
              <a:buFont typeface="Courier New" panose="02070309020205020404" pitchFamily="49" charset="0"/>
              <a:buChar char="o"/>
            </a:pPr>
            <a:r>
              <a:rPr lang="en-IN" dirty="0"/>
              <a:t> In </a:t>
            </a:r>
            <a:r>
              <a:rPr lang="en-IN" dirty="0" err="1"/>
              <a:t>KrishiTech</a:t>
            </a:r>
            <a:r>
              <a:rPr lang="en-IN" dirty="0"/>
              <a:t> app, when user select the seed, check all the instructions click on the proceed button. Machine learning  will do its work.</a:t>
            </a:r>
          </a:p>
          <a:p>
            <a:pPr>
              <a:buFont typeface="Courier New" panose="02070309020205020404" pitchFamily="49" charset="0"/>
              <a:buChar char="o"/>
            </a:pPr>
            <a:r>
              <a:rPr lang="en-IN" dirty="0"/>
              <a:t> According to the seed selected proper distance is calculated and machine will sow the seeds.</a:t>
            </a:r>
          </a:p>
        </p:txBody>
      </p:sp>
    </p:spTree>
    <p:extLst>
      <p:ext uri="{BB962C8B-B14F-4D97-AF65-F5344CB8AC3E}">
        <p14:creationId xmlns:p14="http://schemas.microsoft.com/office/powerpoint/2010/main" xmlns="" val="8989530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D3989E-0F49-5F75-6A98-1D18C2AA76EF}"/>
              </a:ext>
            </a:extLst>
          </p:cNvPr>
          <p:cNvSpPr>
            <a:spLocks noGrp="1"/>
          </p:cNvSpPr>
          <p:nvPr>
            <p:ph type="title"/>
          </p:nvPr>
        </p:nvSpPr>
        <p:spPr>
          <a:xfrm>
            <a:off x="838200" y="348941"/>
            <a:ext cx="10515600" cy="1325563"/>
          </a:xfrm>
        </p:spPr>
        <p:style>
          <a:lnRef idx="2">
            <a:schemeClr val="accent6">
              <a:shade val="50000"/>
            </a:schemeClr>
          </a:lnRef>
          <a:fillRef idx="1">
            <a:schemeClr val="accent6"/>
          </a:fillRef>
          <a:effectRef idx="0">
            <a:schemeClr val="accent6"/>
          </a:effectRef>
          <a:fontRef idx="minor">
            <a:schemeClr val="lt1"/>
          </a:fontRef>
        </p:style>
        <p:txBody>
          <a:bodyPr/>
          <a:lstStyle/>
          <a:p>
            <a:r>
              <a:rPr lang="en-IN" dirty="0"/>
              <a:t>               </a:t>
            </a:r>
            <a:r>
              <a:rPr lang="en-IN" sz="4800" b="1" dirty="0">
                <a:latin typeface="Algerian" panose="04020705040A02060702" pitchFamily="82" charset="0"/>
              </a:rPr>
              <a:t>Automated machine</a:t>
            </a:r>
          </a:p>
        </p:txBody>
      </p:sp>
      <p:sp>
        <p:nvSpPr>
          <p:cNvPr id="3" name="Content Placeholder 2">
            <a:extLst>
              <a:ext uri="{FF2B5EF4-FFF2-40B4-BE49-F238E27FC236}">
                <a16:creationId xmlns:a16="http://schemas.microsoft.com/office/drawing/2014/main" xmlns="" id="{1F19DDFD-E8FF-2DCF-EFA7-D0359A56FBFF}"/>
              </a:ext>
            </a:extLst>
          </p:cNvPr>
          <p:cNvSpPr>
            <a:spLocks noGrp="1"/>
          </p:cNvSpPr>
          <p:nvPr>
            <p:ph idx="1"/>
          </p:nvPr>
        </p:nvSpPr>
        <p:spPr>
          <a:solidFill>
            <a:srgbClr val="92D050"/>
          </a:solidFill>
        </p:spPr>
        <p:txBody>
          <a:bodyPr/>
          <a:lstStyle/>
          <a:p>
            <a:pPr marL="0" indent="0">
              <a:buNone/>
            </a:pPr>
            <a:r>
              <a:rPr lang="en-IN" dirty="0"/>
              <a:t>         </a:t>
            </a:r>
          </a:p>
          <a:p>
            <a:pPr marL="0" indent="0">
              <a:buNone/>
            </a:pPr>
            <a:r>
              <a:rPr lang="en-IN" dirty="0"/>
              <a:t>               </a:t>
            </a:r>
          </a:p>
          <a:p>
            <a:pPr marL="0" indent="0">
              <a:buNone/>
            </a:pPr>
            <a:r>
              <a:rPr lang="en-IN" dirty="0"/>
              <a:t>               </a:t>
            </a:r>
            <a:r>
              <a:rPr lang="en-IN" b="1" dirty="0">
                <a:latin typeface="Algerian" panose="04020705040A02060702" pitchFamily="82" charset="0"/>
              </a:rPr>
              <a:t>working of automated machine video link</a:t>
            </a:r>
            <a:r>
              <a:rPr lang="en-IN" dirty="0"/>
              <a:t>     </a:t>
            </a:r>
          </a:p>
        </p:txBody>
      </p:sp>
      <p:sp>
        <p:nvSpPr>
          <p:cNvPr id="4" name="Rectangle 3">
            <a:extLst>
              <a:ext uri="{FF2B5EF4-FFF2-40B4-BE49-F238E27FC236}">
                <a16:creationId xmlns:a16="http://schemas.microsoft.com/office/drawing/2014/main" xmlns="" id="{F09934A8-008A-6093-98C0-3D7C56D7F4C7}"/>
              </a:ext>
            </a:extLst>
          </p:cNvPr>
          <p:cNvSpPr/>
          <p:nvPr/>
        </p:nvSpPr>
        <p:spPr>
          <a:xfrm>
            <a:off x="2143040" y="3596692"/>
            <a:ext cx="7905919" cy="809204"/>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IN" sz="2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Arial" panose="020B0604020202020204" pitchFamily="34" charset="0"/>
                <a:cs typeface="Arial" panose="020B0604020202020204" pitchFamily="34" charset="0"/>
              </a:rPr>
              <a:t>https://screenrec.com/share/LFYo0i4tSK</a:t>
            </a:r>
          </a:p>
        </p:txBody>
      </p:sp>
    </p:spTree>
    <p:extLst>
      <p:ext uri="{BB962C8B-B14F-4D97-AF65-F5344CB8AC3E}">
        <p14:creationId xmlns:p14="http://schemas.microsoft.com/office/powerpoint/2010/main" xmlns="" val="32342126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3CEABD-12D0-DFD1-5CDA-DCCEE6CD6369}"/>
              </a:ext>
            </a:extLst>
          </p:cNvPr>
          <p:cNvSpPr>
            <a:spLocks noGrp="1"/>
          </p:cNvSpPr>
          <p:nvPr>
            <p:ph type="title"/>
          </p:nvPr>
        </p:nvSpPr>
        <p:spPr>
          <a:xfrm>
            <a:off x="606904" y="373217"/>
            <a:ext cx="11199376" cy="1325563"/>
          </a:xfrm>
        </p:spPr>
        <p:style>
          <a:lnRef idx="3">
            <a:schemeClr val="lt1"/>
          </a:lnRef>
          <a:fillRef idx="1">
            <a:schemeClr val="accent6"/>
          </a:fillRef>
          <a:effectRef idx="1">
            <a:schemeClr val="accent6"/>
          </a:effectRef>
          <a:fontRef idx="minor">
            <a:schemeClr val="lt1"/>
          </a:fontRef>
        </p:style>
        <p:txBody>
          <a:bodyPr/>
          <a:lstStyle/>
          <a:p>
            <a:r>
              <a:rPr lang="en-IN" dirty="0"/>
              <a:t>                                </a:t>
            </a:r>
            <a:r>
              <a:rPr lang="en-IN" dirty="0">
                <a:latin typeface="Algerian" panose="04020705040A02060702" pitchFamily="82" charset="0"/>
              </a:rPr>
              <a:t>DRONE</a:t>
            </a:r>
          </a:p>
        </p:txBody>
      </p:sp>
      <p:pic>
        <p:nvPicPr>
          <p:cNvPr id="9" name="Content Placeholder 8">
            <a:extLst>
              <a:ext uri="{FF2B5EF4-FFF2-40B4-BE49-F238E27FC236}">
                <a16:creationId xmlns:a16="http://schemas.microsoft.com/office/drawing/2014/main" xmlns="" id="{1C7E5DCC-2CD8-74B6-CC2D-5E8882C4CB67}"/>
              </a:ext>
            </a:extLst>
          </p:cNvPr>
          <p:cNvPicPr>
            <a:picLocks noGrp="1" noChangeAspect="1"/>
          </p:cNvPicPr>
          <p:nvPr>
            <p:ph idx="1"/>
          </p:nvPr>
        </p:nvPicPr>
        <p:blipFill>
          <a:blip r:embed="rId2"/>
          <a:stretch>
            <a:fillRect/>
          </a:stretch>
        </p:blipFill>
        <p:spPr>
          <a:xfrm>
            <a:off x="606904" y="1698780"/>
            <a:ext cx="11199376" cy="4478183"/>
          </a:xfrm>
          <a:prstGeom prst="rect">
            <a:avLst/>
          </a:prstGeom>
        </p:spPr>
      </p:pic>
    </p:spTree>
    <p:extLst>
      <p:ext uri="{BB962C8B-B14F-4D97-AF65-F5344CB8AC3E}">
        <p14:creationId xmlns:p14="http://schemas.microsoft.com/office/powerpoint/2010/main" xmlns="" val="41279275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1433</TotalTime>
  <Words>613</Words>
  <Application>Microsoft Office PowerPoint</Application>
  <PresentationFormat>Custom</PresentationFormat>
  <Paragraphs>90</Paragraphs>
  <Slides>21</Slides>
  <Notes>0</Notes>
  <HiddenSlides>0</HiddenSlides>
  <MMClips>1</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INTRODUCTION  </vt:lpstr>
      <vt:lpstr>                         SMART FARMING</vt:lpstr>
      <vt:lpstr>                       PROBLEM STATEMENT</vt:lpstr>
      <vt:lpstr>                          SOLUTION</vt:lpstr>
      <vt:lpstr>                         SOLUTION</vt:lpstr>
      <vt:lpstr>                    Automated machine</vt:lpstr>
      <vt:lpstr>              Automated machine</vt:lpstr>
      <vt:lpstr>               Automated machine</vt:lpstr>
      <vt:lpstr>                                DRONE</vt:lpstr>
      <vt:lpstr>             </vt:lpstr>
      <vt:lpstr>                                drone  </vt:lpstr>
      <vt:lpstr>krishiTech app </vt:lpstr>
      <vt:lpstr>Slide 13</vt:lpstr>
      <vt:lpstr>                                  MACHINE LEARNING</vt:lpstr>
      <vt:lpstr>                     Object detection code </vt:lpstr>
      <vt:lpstr>                Object detection code</vt:lpstr>
      <vt:lpstr>                 Object detection code</vt:lpstr>
      <vt:lpstr>                 Object detection code</vt:lpstr>
      <vt:lpstr>                 Object detection code</vt:lpstr>
      <vt:lpstr>                Object detection code</vt:lpstr>
      <vt:lpstr>              Object detection code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shubhamsharma8474@gmail.com</dc:creator>
  <cp:lastModifiedBy>hp</cp:lastModifiedBy>
  <cp:revision>8</cp:revision>
  <dcterms:created xsi:type="dcterms:W3CDTF">2022-09-24T05:15:29Z</dcterms:created>
  <dcterms:modified xsi:type="dcterms:W3CDTF">2022-09-25T09:36:21Z</dcterms:modified>
</cp:coreProperties>
</file>

<file path=docProps/thumbnail.jpeg>
</file>